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sldIdLst>
    <p:sldId id="419" r:id="rId3"/>
    <p:sldId id="414" r:id="rId4"/>
    <p:sldId id="415" r:id="rId5"/>
  </p:sldIdLst>
  <p:sldSz cx="12192000" cy="6858000"/>
  <p:notesSz cx="6858000" cy="9144000"/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78" userDrawn="1">
          <p15:clr>
            <a:srgbClr val="A4A3A4"/>
          </p15:clr>
        </p15:guide>
        <p15:guide id="2" pos="263" userDrawn="1">
          <p15:clr>
            <a:srgbClr val="A4A3A4"/>
          </p15:clr>
        </p15:guide>
        <p15:guide id="3" pos="7442" userDrawn="1">
          <p15:clr>
            <a:srgbClr val="A4A3A4"/>
          </p15:clr>
        </p15:guide>
        <p15:guide id="4" orient="horz" pos="637" userDrawn="1">
          <p15:clr>
            <a:srgbClr val="A4A3A4"/>
          </p15:clr>
        </p15:guide>
        <p15:guide id="5" orient="horz" pos="3399" userDrawn="1">
          <p15:clr>
            <a:srgbClr val="A4A3A4"/>
          </p15:clr>
        </p15:guide>
        <p15:guide id="6" orient="horz" pos="2134" userDrawn="1">
          <p15:clr>
            <a:srgbClr val="A4A3A4"/>
          </p15:clr>
        </p15:guide>
        <p15:guide id="7" pos="4987" userDrawn="1">
          <p15:clr>
            <a:srgbClr val="A4A3A4"/>
          </p15:clr>
        </p15:guide>
        <p15:guide id="8" orient="horz" pos="3162" userDrawn="1">
          <p15:clr>
            <a:srgbClr val="A4A3A4"/>
          </p15:clr>
        </p15:guide>
        <p15:guide id="9" orient="horz" pos="837" userDrawn="1">
          <p15:clr>
            <a:srgbClr val="A4A3A4"/>
          </p15:clr>
        </p15:guide>
        <p15:guide id="10" orient="horz" pos="3619" userDrawn="1">
          <p15:clr>
            <a:srgbClr val="A4A3A4"/>
          </p15:clr>
        </p15:guide>
        <p15:guide id="11" pos="488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E552E"/>
    <a:srgbClr val="D9D9D9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478"/>
        <p:guide pos="263"/>
        <p:guide pos="7442"/>
        <p:guide orient="horz" pos="637"/>
        <p:guide orient="horz" pos="3399"/>
        <p:guide orient="horz" pos="2134"/>
        <p:guide pos="4987"/>
        <p:guide orient="horz" pos="3162"/>
        <p:guide orient="horz" pos="837"/>
        <p:guide orient="horz" pos="3619"/>
        <p:guide pos="4882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tableStyles" Target="tableStyles.xml"/><Relationship Id="rId8" Type="http://schemas.openxmlformats.org/officeDocument/2006/relationships/viewProps" Target="viewProps.xml"/><Relationship Id="rId7" Type="http://schemas.openxmlformats.org/officeDocument/2006/relationships/presProps" Target="presProps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0" Type="http://schemas.openxmlformats.org/officeDocument/2006/relationships/tags" Target="tags/tag22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image" Target="../media/image1.png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9" Type="http://schemas.openxmlformats.org/officeDocument/2006/relationships/tags" Target="../tags/tag12.xml"/><Relationship Id="rId8" Type="http://schemas.openxmlformats.org/officeDocument/2006/relationships/tags" Target="../tags/tag11.xml"/><Relationship Id="rId7" Type="http://schemas.openxmlformats.org/officeDocument/2006/relationships/tags" Target="../tags/tag10.xml"/><Relationship Id="rId6" Type="http://schemas.openxmlformats.org/officeDocument/2006/relationships/tags" Target="../tags/tag9.xml"/><Relationship Id="rId5" Type="http://schemas.openxmlformats.org/officeDocument/2006/relationships/tags" Target="../tags/tag8.xml"/><Relationship Id="rId4" Type="http://schemas.openxmlformats.org/officeDocument/2006/relationships/tags" Target="../tags/tag7.xml"/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69265" y="1012190"/>
            <a:ext cx="11236325" cy="6350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469125" y="6314400"/>
            <a:ext cx="2700000" cy="316800"/>
          </a:xfrm>
        </p:spPr>
        <p:txBody>
          <a:bodyPr/>
          <a:lstStyle>
            <a:lvl1pPr>
              <a:defRPr sz="700"/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 sz="8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9005870" y="6314400"/>
            <a:ext cx="2700000" cy="316800"/>
          </a:xfrm>
        </p:spPr>
        <p:txBody>
          <a:bodyPr/>
          <a:lstStyle>
            <a:lvl1pPr>
              <a:defRPr sz="700"/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cxnSp>
        <p:nvCxnSpPr>
          <p:cNvPr id="9" name="直接连接符 8"/>
          <p:cNvCxnSpPr/>
          <p:nvPr userDrawn="1"/>
        </p:nvCxnSpPr>
        <p:spPr>
          <a:xfrm>
            <a:off x="3236595" y="615950"/>
            <a:ext cx="8954770" cy="0"/>
          </a:xfrm>
          <a:prstGeom prst="line">
            <a:avLst/>
          </a:prstGeom>
          <a:ln w="38100" cmpd="sng">
            <a:solidFill>
              <a:srgbClr val="FE552E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图片 2" descr="a7a756c211b02af0ecd73b7417b0f30"/>
          <p:cNvPicPr>
            <a:picLocks noChangeAspect="1"/>
          </p:cNvPicPr>
          <p:nvPr userDrawn="1"/>
        </p:nvPicPr>
        <p:blipFill>
          <a:blip r:embed="rId6"/>
          <a:srcRect l="2113" t="16688" r="7104" b="14987"/>
          <a:stretch>
            <a:fillRect/>
          </a:stretch>
        </p:blipFill>
        <p:spPr>
          <a:xfrm>
            <a:off x="381000" y="160655"/>
            <a:ext cx="2757170" cy="65659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7" Type="http://schemas.openxmlformats.org/officeDocument/2006/relationships/tags" Target="../tags/tag17.xml"/><Relationship Id="rId6" Type="http://schemas.openxmlformats.org/officeDocument/2006/relationships/tags" Target="../tags/tag16.xml"/><Relationship Id="rId5" Type="http://schemas.openxmlformats.org/officeDocument/2006/relationships/tags" Target="../tags/tag15.xml"/><Relationship Id="rId4" Type="http://schemas.openxmlformats.org/officeDocument/2006/relationships/tags" Target="../tags/tag14.xml"/><Relationship Id="rId3" Type="http://schemas.openxmlformats.org/officeDocument/2006/relationships/tags" Target="../tags/tag1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5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6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7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8.xml"/><Relationship Id="rId1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tags" Target="../tags/tag20.xml"/><Relationship Id="rId3" Type="http://schemas.openxmlformats.org/officeDocument/2006/relationships/image" Target="../media/image4.png"/><Relationship Id="rId2" Type="http://schemas.openxmlformats.org/officeDocument/2006/relationships/tags" Target="../tags/tag19.xml"/><Relationship Id="rId1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tags" Target="../tags/tag2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图片 1" descr="2"/>
          <p:cNvPicPr>
            <a:picLocks noChangeAspect="1"/>
          </p:cNvPicPr>
          <p:nvPr/>
        </p:nvPicPr>
        <p:blipFill>
          <a:blip r:embed="rId1"/>
          <a:srcRect t="23128"/>
          <a:stretch>
            <a:fillRect/>
          </a:stretch>
        </p:blipFill>
        <p:spPr>
          <a:xfrm>
            <a:off x="417195" y="1011555"/>
            <a:ext cx="11397615" cy="5846445"/>
          </a:xfrm>
          <a:prstGeom prst="rect">
            <a:avLst/>
          </a:prstGeom>
        </p:spPr>
      </p:pic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 sz="2800">
                <a:solidFill>
                  <a:schemeClr val="bg1"/>
                </a:solidFill>
              </a:rPr>
              <a:t>成都空港试驾场地</a:t>
            </a:r>
            <a:endParaRPr lang="zh-CN" altLang="en-US" sz="2800">
              <a:solidFill>
                <a:schemeClr val="bg1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 rot="10800000">
            <a:off x="417195" y="5396230"/>
            <a:ext cx="11397615" cy="1473200"/>
          </a:xfrm>
          <a:prstGeom prst="rect">
            <a:avLst/>
          </a:prstGeom>
          <a:gradFill>
            <a:gsLst>
              <a:gs pos="0">
                <a:schemeClr val="tx1">
                  <a:alpha val="43000"/>
                </a:schemeClr>
              </a:gs>
              <a:gs pos="100000">
                <a:schemeClr val="tx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417195" y="5670550"/>
            <a:ext cx="11397615" cy="6451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p>
            <a:pPr algn="l">
              <a:lnSpc>
                <a:spcPct val="150000"/>
              </a:lnSpc>
            </a:pPr>
            <a:r>
              <a:rPr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成都空港试驾场地位于成都市西航空港开发区内，紧邻成都双流机场，交通十分便利，配套设施完善，柏油路面场地，适合各类汽车试乘试驾、团购会、新车发布、汽车测评等活动。紧邻高中低端酒店、餐饮服务。</a:t>
            </a:r>
            <a:endParaRPr sz="1200" b="1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图片 1" descr="1f1d1fa120cf23aa152cfac1a9a0b7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6720" y="1121410"/>
            <a:ext cx="7133590" cy="504634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7908290" y="4318000"/>
            <a:ext cx="377380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n-ea"/>
                <a:cs typeface="+mn-ea"/>
                <a:sym typeface="+mn-ea"/>
              </a:rPr>
              <a:t>场地费用</a:t>
            </a:r>
            <a:r>
              <a:rPr lang="zh-CN" altLang="en-US" sz="1200" b="1">
                <a:solidFill>
                  <a:srgbClr val="595959"/>
                </a:solidFill>
                <a:latin typeface="+mn-ea"/>
                <a:cs typeface="+mn-ea"/>
                <a:sym typeface="+mn-ea"/>
              </a:rPr>
              <a:t>：</a:t>
            </a:r>
            <a:r>
              <a:rPr lang="zh-CN" altLang="en-US" sz="1200" b="1">
                <a:solidFill>
                  <a:srgbClr val="147BC1"/>
                </a:solidFill>
                <a:latin typeface="+mn-ea"/>
                <a:cs typeface="+mn-ea"/>
                <a:sym typeface="+mn-ea"/>
              </a:rPr>
              <a:t>5万/天</a:t>
            </a:r>
            <a:endParaRPr lang="zh-CN" altLang="en-US" sz="1200" b="1">
              <a:solidFill>
                <a:schemeClr val="tx1">
                  <a:lumMod val="65000"/>
                  <a:lumOff val="35000"/>
                </a:schemeClr>
              </a:solidFill>
              <a:latin typeface="+mn-ea"/>
              <a:cs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n-ea"/>
                <a:cs typeface="+mn-ea"/>
              </a:rPr>
              <a:t>场地面积：</a:t>
            </a:r>
            <a:r>
              <a:rPr sz="1200">
                <a:solidFill>
                  <a:schemeClr val="tx1"/>
                </a:solidFill>
                <a:latin typeface="+mn-ea"/>
                <a:cs typeface="+mn-ea"/>
              </a:rPr>
              <a:t>长3</a:t>
            </a:r>
            <a:r>
              <a:rPr lang="en-US" sz="1200">
                <a:solidFill>
                  <a:schemeClr val="tx1"/>
                </a:solidFill>
                <a:latin typeface="+mn-ea"/>
                <a:cs typeface="+mn-ea"/>
              </a:rPr>
              <a:t>70</a:t>
            </a:r>
            <a:r>
              <a:rPr sz="1200">
                <a:solidFill>
                  <a:schemeClr val="tx1"/>
                </a:solidFill>
                <a:latin typeface="+mn-ea"/>
                <a:cs typeface="+mn-ea"/>
              </a:rPr>
              <a:t>m 宽</a:t>
            </a:r>
            <a:r>
              <a:rPr lang="en-US" sz="1200">
                <a:solidFill>
                  <a:schemeClr val="tx1"/>
                </a:solidFill>
                <a:latin typeface="+mn-ea"/>
                <a:cs typeface="+mn-ea"/>
              </a:rPr>
              <a:t>85</a:t>
            </a:r>
            <a:r>
              <a:rPr sz="1200">
                <a:solidFill>
                  <a:schemeClr val="tx1"/>
                </a:solidFill>
                <a:latin typeface="+mn-ea"/>
                <a:cs typeface="+mn-ea"/>
              </a:rPr>
              <a:t>m 柏油地面 全封闭</a:t>
            </a:r>
            <a:endParaRPr sz="1200">
              <a:solidFill>
                <a:schemeClr val="tx1"/>
              </a:solidFill>
              <a:latin typeface="+mn-ea"/>
              <a:cs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n-ea"/>
                <a:cs typeface="+mn-ea"/>
              </a:rPr>
              <a:t>供电供水：</a:t>
            </a:r>
            <a:r>
              <a:rPr sz="1200">
                <a:solidFill>
                  <a:schemeClr val="tx1"/>
                </a:solidFill>
                <a:latin typeface="+mn-ea"/>
                <a:cs typeface="+mn-ea"/>
              </a:rPr>
              <a:t>380v/</a:t>
            </a:r>
            <a:r>
              <a:rPr lang="en-US" sz="1200">
                <a:solidFill>
                  <a:schemeClr val="tx1"/>
                </a:solidFill>
                <a:latin typeface="+mn-ea"/>
                <a:cs typeface="+mn-ea"/>
              </a:rPr>
              <a:t>6</a:t>
            </a:r>
            <a:r>
              <a:rPr sz="1200">
                <a:solidFill>
                  <a:schemeClr val="tx1"/>
                </a:solidFill>
                <a:latin typeface="+mn-ea"/>
                <a:cs typeface="+mn-ea"/>
              </a:rPr>
              <a:t>00kw 方便接水 固定洗手间</a:t>
            </a:r>
            <a:endParaRPr sz="1200">
              <a:solidFill>
                <a:schemeClr val="tx1"/>
              </a:solidFill>
              <a:latin typeface="+mn-ea"/>
              <a:cs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n-ea"/>
                <a:cs typeface="+mn-ea"/>
              </a:rPr>
              <a:t>配套设施：</a:t>
            </a:r>
            <a:r>
              <a:rPr lang="zh-CN" altLang="en-US" sz="1200">
                <a:solidFill>
                  <a:schemeClr val="tx1"/>
                </a:solidFill>
                <a:latin typeface="+mn-ea"/>
                <a:cs typeface="+mn-ea"/>
              </a:rPr>
              <a:t>停车位 培训教室</a:t>
            </a:r>
            <a:endParaRPr lang="zh-CN" altLang="en-US" sz="1200">
              <a:solidFill>
                <a:schemeClr val="tx1"/>
              </a:solidFill>
              <a:latin typeface="+mn-ea"/>
              <a:cs typeface="+mn-ea"/>
            </a:endParaRPr>
          </a:p>
        </p:txBody>
      </p:sp>
      <p:pic>
        <p:nvPicPr>
          <p:cNvPr id="4" name="图片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7917815" y="1583690"/>
            <a:ext cx="3907790" cy="2607310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1090930" y="3387725"/>
            <a:ext cx="248031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sz="1200">
                <a:latin typeface="+mn-ea"/>
                <a:cs typeface="+mn-ea"/>
              </a:rPr>
              <a:t>WEY品牌2021款上市发布品鉴会</a:t>
            </a:r>
            <a:endParaRPr lang="zh-CN" sz="1200">
              <a:latin typeface="+mn-ea"/>
              <a:cs typeface="+mn-ea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259205" y="5820410"/>
            <a:ext cx="231203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sz="1200">
                <a:latin typeface="+mn-ea"/>
                <a:cs typeface="+mn-ea"/>
              </a:rPr>
              <a:t>梅赛德斯-AMG C63驾驭体验</a:t>
            </a:r>
            <a:endParaRPr lang="zh-CN" sz="1200">
              <a:latin typeface="+mn-ea"/>
              <a:cs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140325" y="3401695"/>
            <a:ext cx="169989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sz="1200">
                <a:latin typeface="+mn-ea"/>
                <a:cs typeface="+mn-ea"/>
              </a:rPr>
              <a:t>阿尔法罗密欧f1赛道日</a:t>
            </a:r>
            <a:endParaRPr lang="zh-CN" sz="1200">
              <a:latin typeface="+mn-ea"/>
              <a:cs typeface="+mn-ea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rcRect b="9966"/>
          <a:stretch>
            <a:fillRect/>
          </a:stretch>
        </p:blipFill>
        <p:spPr>
          <a:xfrm>
            <a:off x="417195" y="1334135"/>
            <a:ext cx="3697605" cy="203644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rcRect b="12348"/>
          <a:stretch>
            <a:fillRect/>
          </a:stretch>
        </p:blipFill>
        <p:spPr>
          <a:xfrm>
            <a:off x="4224655" y="1329690"/>
            <a:ext cx="3530600" cy="2064385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3"/>
          <a:srcRect b="19132"/>
          <a:stretch>
            <a:fillRect/>
          </a:stretch>
        </p:blipFill>
        <p:spPr>
          <a:xfrm>
            <a:off x="7917815" y="1334135"/>
            <a:ext cx="3878580" cy="2069465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>
            <a:off x="9015730" y="3403600"/>
            <a:ext cx="169989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sz="1200">
                <a:latin typeface="+mn-ea"/>
                <a:cs typeface="+mn-ea"/>
              </a:rPr>
              <a:t>阿尔法罗密欧f1赛道日</a:t>
            </a:r>
            <a:endParaRPr lang="zh-CN" sz="1200">
              <a:latin typeface="+mn-ea"/>
              <a:cs typeface="+mn-ea"/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4"/>
          <a:srcRect t="15567" b="4304"/>
          <a:stretch>
            <a:fillRect/>
          </a:stretch>
        </p:blipFill>
        <p:spPr>
          <a:xfrm>
            <a:off x="417195" y="3792855"/>
            <a:ext cx="3697605" cy="2009140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5"/>
          <a:srcRect b="14085"/>
          <a:stretch>
            <a:fillRect/>
          </a:stretch>
        </p:blipFill>
        <p:spPr>
          <a:xfrm>
            <a:off x="4224655" y="3797300"/>
            <a:ext cx="3530600" cy="2004695"/>
          </a:xfrm>
          <a:prstGeom prst="rect">
            <a:avLst/>
          </a:prstGeom>
        </p:spPr>
      </p:pic>
      <p:sp>
        <p:nvSpPr>
          <p:cNvPr id="20" name="文本框 19"/>
          <p:cNvSpPr txBox="1"/>
          <p:nvPr/>
        </p:nvSpPr>
        <p:spPr>
          <a:xfrm>
            <a:off x="4758055" y="5796280"/>
            <a:ext cx="231203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sz="1200">
                <a:latin typeface="+mn-ea"/>
                <a:cs typeface="+mn-ea"/>
              </a:rPr>
              <a:t>梅赛德斯-AMG C63驾驭体验</a:t>
            </a:r>
            <a:endParaRPr lang="zh-CN" sz="1200">
              <a:latin typeface="+mn-ea"/>
              <a:cs typeface="+mn-ea"/>
            </a:endParaRPr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>
          <a:blip r:embed="rId6"/>
          <a:srcRect b="21404"/>
          <a:stretch>
            <a:fillRect/>
          </a:stretch>
        </p:blipFill>
        <p:spPr>
          <a:xfrm>
            <a:off x="7923530" y="3792855"/>
            <a:ext cx="3895090" cy="2028190"/>
          </a:xfrm>
          <a:prstGeom prst="rect">
            <a:avLst/>
          </a:prstGeom>
        </p:spPr>
      </p:pic>
      <p:sp>
        <p:nvSpPr>
          <p:cNvPr id="22" name="文本框 21"/>
          <p:cNvSpPr txBox="1"/>
          <p:nvPr/>
        </p:nvSpPr>
        <p:spPr>
          <a:xfrm>
            <a:off x="8549005" y="5821680"/>
            <a:ext cx="231203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sz="1200">
                <a:latin typeface="+mn-ea"/>
                <a:cs typeface="+mn-ea"/>
              </a:rPr>
              <a:t>梅赛德斯-AMG C63驾驭体验</a:t>
            </a:r>
            <a:endParaRPr lang="zh-CN" sz="1200">
              <a:latin typeface="+mn-ea"/>
              <a:cs typeface="+mn-ea"/>
            </a:endParaRPr>
          </a:p>
        </p:txBody>
      </p:sp>
    </p:spTree>
    <p:custDataLst>
      <p:tags r:id="rId7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19.xml><?xml version="1.0" encoding="utf-8"?>
<p:tagLst xmlns:p="http://schemas.openxmlformats.org/presentationml/2006/main">
  <p:tag name="KSO_WM_UNIT_PLACING_PICTURE_USER_VIEWPORT" val="{&quot;height&quot;:4106,&quot;width&quot;:6154}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21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22.xml><?xml version="1.0" encoding="utf-8"?>
<p:tagLst xmlns:p="http://schemas.openxmlformats.org/presentationml/2006/main">
  <p:tag name="KSO_WPP_MARK_KEY" val="4ad959c4-28ab-41b8-b3ad-086ec933e882"/>
  <p:tag name="COMMONDATA" val="eyJoZGlkIjoiZWMzNTVlMTI5YThkMWMzZjQ1MzliM2IzMmJjOGRkNmYifQ==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261</Words>
  <Application>WPS 演示</Application>
  <PresentationFormat>宽屏</PresentationFormat>
  <Paragraphs>21</Paragraphs>
  <Slides>3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</vt:i4>
      </vt:variant>
    </vt:vector>
  </HeadingPairs>
  <TitlesOfParts>
    <vt:vector size="11" baseType="lpstr">
      <vt:lpstr>Arial</vt:lpstr>
      <vt:lpstr>宋体</vt:lpstr>
      <vt:lpstr>Wingdings</vt:lpstr>
      <vt:lpstr>微软雅黑</vt:lpstr>
      <vt:lpstr>Wingdings</vt:lpstr>
      <vt:lpstr>Arial Unicode MS</vt:lpstr>
      <vt:lpstr>Calibri</vt:lpstr>
      <vt:lpstr>Office 主题​​</vt:lpstr>
      <vt:lpstr>成都空港试驾场地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marlay</cp:lastModifiedBy>
  <cp:revision>215</cp:revision>
  <dcterms:created xsi:type="dcterms:W3CDTF">2019-06-19T02:08:00Z</dcterms:created>
  <dcterms:modified xsi:type="dcterms:W3CDTF">2023-06-21T05:51:02Z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2052-11.1.0.14036</vt:lpwstr>
  </property>
  <property fmtid="{D5CDD505-2E9C-101B-9397-08002B2CF9AE}" pid="3" name="ICV">
    <vt:lpwstr>CE6C4DE1B9D744B9A9351187BA2706AE</vt:lpwstr>
  </property>
</Properties>
</file>