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9" r:id="rId3"/>
    <p:sldId id="414" r:id="rId4"/>
    <p:sldId id="424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22" userDrawn="1">
          <p15:clr>
            <a:srgbClr val="A4A3A4"/>
          </p15:clr>
        </p15:guide>
        <p15:guide id="1" orient="horz" pos="2136" userDrawn="1">
          <p15:clr>
            <a:srgbClr val="A4A3A4"/>
          </p15:clr>
        </p15:guide>
        <p15:guide id="2" pos="278" userDrawn="1">
          <p15:clr>
            <a:srgbClr val="A4A3A4"/>
          </p15:clr>
        </p15:guide>
        <p15:guide id="3" pos="4372" userDrawn="1">
          <p15:clr>
            <a:srgbClr val="A4A3A4"/>
          </p15:clr>
        </p15:guide>
        <p15:guide id="4" orient="horz" pos="625" userDrawn="1">
          <p15:clr>
            <a:srgbClr val="A4A3A4"/>
          </p15:clr>
        </p15:guide>
        <p15:guide id="5" orient="horz" pos="3780" userDrawn="1">
          <p15:clr>
            <a:srgbClr val="A4A3A4"/>
          </p15:clr>
        </p15:guide>
        <p15:guide id="6" pos="4974" userDrawn="1">
          <p15:clr>
            <a:srgbClr val="A4A3A4"/>
          </p15:clr>
        </p15:guide>
        <p15:guide id="7" pos="26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36"/>
        <p:guide pos="3822"/>
        <p:guide orient="horz" pos="2136"/>
        <p:guide pos="278"/>
        <p:guide pos="4372"/>
        <p:guide orient="horz" pos="625"/>
        <p:guide orient="horz" pos="3780"/>
        <p:guide pos="4974"/>
        <p:guide pos="266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 descr="试俱LOGO+R"/>
          <p:cNvPicPr>
            <a:picLocks noChangeAspect="1"/>
          </p:cNvPicPr>
          <p:nvPr userDrawn="1"/>
        </p:nvPicPr>
        <p:blipFill>
          <a:blip r:embed="rId6"/>
          <a:srcRect t="20313" b="21979"/>
          <a:stretch>
            <a:fillRect/>
          </a:stretch>
        </p:blipFill>
        <p:spPr>
          <a:xfrm>
            <a:off x="326390" y="214630"/>
            <a:ext cx="2907030" cy="530225"/>
          </a:xfrm>
          <a:prstGeom prst="rect">
            <a:avLst/>
          </a:prstGeom>
        </p:spPr>
      </p:pic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7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45135" y="967740"/>
            <a:ext cx="11282680" cy="589026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45135" y="1012190"/>
            <a:ext cx="11236325" cy="635000"/>
          </a:xfrm>
        </p:spPr>
        <p:txBody>
          <a:bodyPr/>
          <a:p>
            <a:r>
              <a:rPr lang="zh-CN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哈尔滨运粮河</a:t>
            </a:r>
            <a:r>
              <a:rPr lang="en-US" altLang="zh-CN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冰雪</a:t>
            </a:r>
            <a:r>
              <a:rPr lang="zh-CN" alt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场地</a:t>
            </a:r>
            <a:endParaRPr lang="zh-CN" altLang="en-US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44500" y="5371465"/>
            <a:ext cx="11282045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45135" y="5657850"/>
            <a:ext cx="11282680" cy="120015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</a:pP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哈尔滨运粮河冰雪场地，场地位于京哈高速K1193+150运粮河服务区附近，</a:t>
            </a:r>
            <a:r>
              <a:rPr lang="zh-CN"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占地面积45万+平方米，水域面积120万+平方米，大面积的湖面尺寸，可以充分的设计需要的测试科目，从多个角度来测试车辆在极寒情况下的状况；专业的配套设施，赛道制作、暖房、室内会议室、酒店餐饮等充分的为活动保驾护航。</a:t>
            </a:r>
            <a:endParaRPr lang="zh-CN"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7776210" y="3797300"/>
            <a:ext cx="4086860" cy="19380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万/天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场地面积：</a:t>
            </a:r>
            <a:r>
              <a:rPr sz="1200">
                <a:latin typeface="+mn-ea"/>
                <a:cs typeface="+mn-ea"/>
                <a:sym typeface="+mn-ea"/>
              </a:rPr>
              <a:t>湖面试驾面积约</a:t>
            </a:r>
            <a:r>
              <a:rPr lang="en-US" sz="1200">
                <a:latin typeface="+mn-ea"/>
                <a:cs typeface="+mn-ea"/>
                <a:sym typeface="+mn-ea"/>
              </a:rPr>
              <a:t>120</a:t>
            </a:r>
            <a:r>
              <a:rPr sz="1200">
                <a:latin typeface="+mn-ea"/>
                <a:cs typeface="+mn-ea"/>
                <a:sym typeface="+mn-ea"/>
              </a:rPr>
              <a:t>万㎡</a:t>
            </a:r>
            <a:r>
              <a:rPr lang="en-US" sz="1200">
                <a:latin typeface="+mn-ea"/>
                <a:cs typeface="+mn-ea"/>
                <a:sym typeface="+mn-ea"/>
              </a:rPr>
              <a:t> </a:t>
            </a:r>
            <a:r>
              <a:rPr sz="1200">
                <a:latin typeface="+mn-ea"/>
                <a:cs typeface="+mn-ea"/>
                <a:sym typeface="+mn-ea"/>
              </a:rPr>
              <a:t>  冰雪地面  不封闭 </a:t>
            </a:r>
            <a:endParaRPr sz="1200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供电供水：</a:t>
            </a:r>
            <a:r>
              <a:rPr lang="zh-CN" sz="1200">
                <a:solidFill>
                  <a:schemeClr val="tx1"/>
                </a:solidFill>
                <a:latin typeface="+mn-ea"/>
                <a:cs typeface="+mn-ea"/>
              </a:rPr>
              <a:t>不方便接</a:t>
            </a:r>
            <a:r>
              <a:rPr sz="1200">
                <a:solidFill>
                  <a:schemeClr val="tx1"/>
                </a:solidFill>
                <a:latin typeface="+mn-ea"/>
                <a:cs typeface="+mn-ea"/>
              </a:rPr>
              <a:t>水</a:t>
            </a:r>
            <a:r>
              <a:rPr lang="zh-CN" sz="1200">
                <a:solidFill>
                  <a:schemeClr val="tx1"/>
                </a:solidFill>
                <a:latin typeface="+mn-ea"/>
                <a:cs typeface="+mn-ea"/>
              </a:rPr>
              <a:t>接电</a:t>
            </a:r>
            <a:endParaRPr lang="zh-CN" sz="1200">
              <a:solidFill>
                <a:schemeClr val="tx1"/>
              </a:solidFill>
              <a:latin typeface="+mn-ea"/>
              <a:cs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配套设施：</a:t>
            </a:r>
            <a:r>
              <a:rPr lang="zh-CN" altLang="en-US" sz="1200">
                <a:latin typeface="+mn-ea"/>
                <a:cs typeface="+mn-ea"/>
                <a:sym typeface="+mn-ea"/>
              </a:rPr>
              <a:t>停车位 </a:t>
            </a:r>
            <a:r>
              <a:rPr lang="zh-CN" sz="1200">
                <a:latin typeface="+mn-ea"/>
                <a:cs typeface="+mn-ea"/>
                <a:sym typeface="+mn-ea"/>
              </a:rPr>
              <a:t>洗手</a:t>
            </a:r>
            <a:r>
              <a:rPr sz="1200">
                <a:latin typeface="+mn-ea"/>
                <a:cs typeface="+mn-ea"/>
                <a:sym typeface="+mn-ea"/>
              </a:rPr>
              <a:t>间</a:t>
            </a:r>
            <a:r>
              <a:rPr lang="en-US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暖房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过夜房车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充电桩</a:t>
            </a:r>
            <a:r>
              <a:rPr lang="en-US" altLang="zh-CN" sz="1200">
                <a:latin typeface="+mn-ea"/>
                <a:cs typeface="+mn-ea"/>
                <a:sym typeface="+mn-ea"/>
              </a:rPr>
              <a:t> </a:t>
            </a:r>
            <a:r>
              <a:rPr lang="zh-CN" altLang="en-US" sz="1200">
                <a:latin typeface="+mn-ea"/>
                <a:cs typeface="+mn-ea"/>
                <a:sym typeface="+mn-ea"/>
              </a:rPr>
              <a:t>换电站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rcRect l="17068"/>
          <a:stretch>
            <a:fillRect/>
          </a:stretch>
        </p:blipFill>
        <p:spPr>
          <a:xfrm>
            <a:off x="232410" y="1008380"/>
            <a:ext cx="7325995" cy="4612640"/>
          </a:xfrm>
          <a:prstGeom prst="rect">
            <a:avLst/>
          </a:prstGeom>
        </p:spPr>
      </p:pic>
      <p:pic>
        <p:nvPicPr>
          <p:cNvPr id="6" name="图片 5" descr="111111111"/>
          <p:cNvPicPr>
            <a:picLocks noChangeAspect="1"/>
          </p:cNvPicPr>
          <p:nvPr/>
        </p:nvPicPr>
        <p:blipFill>
          <a:blip r:embed="rId2"/>
          <a:srcRect r="8550"/>
          <a:stretch>
            <a:fillRect/>
          </a:stretch>
        </p:blipFill>
        <p:spPr>
          <a:xfrm>
            <a:off x="7776210" y="1008380"/>
            <a:ext cx="4086860" cy="25139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MAC_178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7991475" y="997268"/>
            <a:ext cx="3661410" cy="2389505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1334135" y="3382010"/>
            <a:ext cx="191071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</a:rPr>
              <a:t>路虎北区冰雪试驾</a:t>
            </a:r>
            <a:r>
              <a:rPr lang="zh-CN" altLang="en-US" sz="1200">
                <a:latin typeface="+mn-ea"/>
                <a:cs typeface="+mn-ea"/>
              </a:rPr>
              <a:t>活动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066665" y="3382010"/>
            <a:ext cx="20580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路虎北区冰雪试驾活动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895080" y="3382010"/>
            <a:ext cx="18954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路虎北区冰雪试驾活动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475740" y="6064250"/>
            <a:ext cx="162941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200">
                <a:latin typeface="+mn-ea"/>
                <a:cs typeface="+mn-ea"/>
                <a:sym typeface="+mn-ea"/>
              </a:rPr>
              <a:t>木屋</a:t>
            </a:r>
            <a:r>
              <a:rPr lang="zh-CN" altLang="en-US" sz="1200">
                <a:latin typeface="+mn-ea"/>
                <a:cs typeface="+mn-ea"/>
                <a:sym typeface="+mn-ea"/>
              </a:rPr>
              <a:t>暖房</a:t>
            </a:r>
            <a:endParaRPr lang="zh-CN" altLang="en-US" sz="1200">
              <a:latin typeface="+mn-ea"/>
              <a:cs typeface="+mn-ea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027795" y="6064250"/>
            <a:ext cx="16294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1200">
                <a:latin typeface="+mn-ea"/>
                <a:cs typeface="+mn-ea"/>
                <a:sym typeface="+mn-ea"/>
              </a:rPr>
              <a:t>中国量产车性能大赛 </a:t>
            </a:r>
            <a:endParaRPr sz="1200">
              <a:latin typeface="+mn-ea"/>
              <a:cs typeface="+mn-ea"/>
              <a:sym typeface="+mn-ea"/>
            </a:endParaRPr>
          </a:p>
          <a:p>
            <a:pPr algn="ctr"/>
            <a:r>
              <a:rPr sz="1200">
                <a:latin typeface="+mn-ea"/>
                <a:cs typeface="+mn-ea"/>
                <a:sym typeface="+mn-ea"/>
              </a:rPr>
              <a:t>媒体精英挑战赛</a:t>
            </a:r>
            <a:endParaRPr sz="1200">
              <a:latin typeface="+mn-ea"/>
              <a:cs typeface="+mn-ea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257800" y="6064250"/>
            <a:ext cx="162941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  <a:sym typeface="+mn-ea"/>
              </a:rPr>
              <a:t>过夜</a:t>
            </a:r>
            <a:r>
              <a:rPr lang="zh-CN" sz="1200">
                <a:latin typeface="+mn-ea"/>
                <a:cs typeface="+mn-ea"/>
                <a:sym typeface="+mn-ea"/>
              </a:rPr>
              <a:t>房车</a:t>
            </a:r>
            <a:endParaRPr lang="zh-CN" sz="1200">
              <a:latin typeface="+mn-ea"/>
              <a:cs typeface="+mn-ea"/>
              <a:sym typeface="+mn-ea"/>
            </a:endParaRPr>
          </a:p>
        </p:txBody>
      </p:sp>
      <p:pic>
        <p:nvPicPr>
          <p:cNvPr id="2" name="图片 1" descr="DJI_005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47675" y="988695"/>
            <a:ext cx="3696335" cy="2406650"/>
          </a:xfrm>
          <a:prstGeom prst="rect">
            <a:avLst/>
          </a:prstGeom>
        </p:spPr>
      </p:pic>
      <p:pic>
        <p:nvPicPr>
          <p:cNvPr id="5" name="图片 4" descr="MAC_056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237990" y="992188"/>
            <a:ext cx="3659505" cy="239966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41960" y="3674110"/>
            <a:ext cx="3696970" cy="232283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4975" y="3674110"/>
            <a:ext cx="3647440" cy="231965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7998460" y="3686810"/>
            <a:ext cx="3647440" cy="2293620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.xml><?xml version="1.0" encoding="utf-8"?>
<p:tagLst xmlns:p="http://schemas.openxmlformats.org/presentationml/2006/main">
  <p:tag name="KSO_WPP_MARK_KEY" val="a8022cca-65a7-483d-b72e-00b8b105d556"/>
  <p:tag name="COMMONDATA" val="eyJoZGlkIjoiOWIxYjkzMjc4NDY0ODk3ODM0Mzk1YjQwYzJlY2RjYWQifQ=="/>
  <p:tag name="commondata" val="eyJoZGlkIjoiYzE0MWQ5MzhhMzc0NWNlNGVkM2QwNTQzMGIxZWQ3YTg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289</Words>
  <Application>WPS 演示</Application>
  <PresentationFormat>宽屏</PresentationFormat>
  <Paragraphs>22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牙克石博世试驾场地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LIU</cp:lastModifiedBy>
  <cp:revision>259</cp:revision>
  <dcterms:created xsi:type="dcterms:W3CDTF">2019-06-19T02:08:00Z</dcterms:created>
  <dcterms:modified xsi:type="dcterms:W3CDTF">2024-07-30T08:10:43Z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00CEAA13650D47C7B90D2EC9F509EBDC</vt:lpwstr>
  </property>
</Properties>
</file>