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419" r:id="rId3"/>
    <p:sldId id="414" r:id="rId4"/>
    <p:sldId id="423" r:id="rId5"/>
  </p:sldIdLst>
  <p:sldSz cx="12192000" cy="6858000"/>
  <p:notesSz cx="6858000" cy="9144000"/>
  <p:custDataLst>
    <p:tags r:id="rId1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6" userDrawn="1">
          <p15:clr>
            <a:srgbClr val="A4A3A4"/>
          </p15:clr>
        </p15:guide>
        <p15:guide id="3" orient="horz" pos="2326" userDrawn="1">
          <p15:clr>
            <a:srgbClr val="A4A3A4"/>
          </p15:clr>
        </p15:guide>
        <p15:guide id="4" pos="267" userDrawn="1">
          <p15:clr>
            <a:srgbClr val="A4A3A4"/>
          </p15:clr>
        </p15:guide>
        <p15:guide id="5" pos="2679" userDrawn="1">
          <p15:clr>
            <a:srgbClr val="A4A3A4"/>
          </p15:clr>
        </p15:guide>
        <p15:guide id="6" orient="horz" pos="637" userDrawn="1">
          <p15:clr>
            <a:srgbClr val="A4A3A4"/>
          </p15:clr>
        </p15:guide>
        <p15:guide id="7" orient="horz" pos="3735" userDrawn="1">
          <p15:clr>
            <a:srgbClr val="A4A3A4"/>
          </p15:clr>
        </p15:guide>
        <p15:guide id="8" pos="5062" userDrawn="1">
          <p15:clr>
            <a:srgbClr val="A4A3A4"/>
          </p15:clr>
        </p15:guide>
        <p15:guide id="9" pos="4992" userDrawn="1">
          <p15:clr>
            <a:srgbClr val="A4A3A4"/>
          </p15:clr>
        </p15:guide>
        <p15:guide id="10" pos="2612" userDrawn="1">
          <p15:clr>
            <a:srgbClr val="A4A3A4"/>
          </p15:clr>
        </p15:guide>
        <p15:guide id="11" orient="horz" pos="21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E552E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36"/>
        <p:guide orient="horz" pos="2326"/>
        <p:guide pos="267"/>
        <p:guide pos="2679"/>
        <p:guide orient="horz" pos="637"/>
        <p:guide orient="horz" pos="3735"/>
        <p:guide pos="5062"/>
        <p:guide pos="4992"/>
        <p:guide pos="2612"/>
        <p:guide orient="horz" pos="210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gs" Target="tags/tag2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2.png"/><Relationship Id="rId6" Type="http://schemas.openxmlformats.org/officeDocument/2006/relationships/image" Target="../media/image1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9265" y="1012190"/>
            <a:ext cx="11236325" cy="6350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69125" y="6314400"/>
            <a:ext cx="2700000" cy="316800"/>
          </a:xfrm>
        </p:spPr>
        <p:txBody>
          <a:bodyPr/>
          <a:lstStyle>
            <a:lvl1pPr>
              <a:defRPr sz="700"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9005870" y="6314400"/>
            <a:ext cx="2700000" cy="316800"/>
          </a:xfrm>
        </p:spPr>
        <p:txBody>
          <a:bodyPr/>
          <a:lstStyle>
            <a:lvl1pPr>
              <a:defRPr sz="700"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236595" y="615950"/>
            <a:ext cx="8954770" cy="0"/>
          </a:xfrm>
          <a:prstGeom prst="line">
            <a:avLst/>
          </a:prstGeom>
          <a:ln w="38100" cmpd="sng">
            <a:solidFill>
              <a:srgbClr val="FE552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 descr="试俱LOGO+R"/>
          <p:cNvPicPr>
            <a:picLocks noChangeAspect="1"/>
          </p:cNvPicPr>
          <p:nvPr userDrawn="1"/>
        </p:nvPicPr>
        <p:blipFill>
          <a:blip r:embed="rId6"/>
          <a:srcRect t="20313" b="21979"/>
          <a:stretch>
            <a:fillRect/>
          </a:stretch>
        </p:blipFill>
        <p:spPr>
          <a:xfrm>
            <a:off x="326390" y="214630"/>
            <a:ext cx="2907030" cy="530225"/>
          </a:xfrm>
          <a:prstGeom prst="rect">
            <a:avLst/>
          </a:prstGeom>
        </p:spPr>
      </p:pic>
      <p:pic>
        <p:nvPicPr>
          <p:cNvPr id="3" name="图片 2" descr="a7a756c211b02af0ecd73b7417b0f30"/>
          <p:cNvPicPr>
            <a:picLocks noChangeAspect="1"/>
          </p:cNvPicPr>
          <p:nvPr userDrawn="1"/>
        </p:nvPicPr>
        <p:blipFill>
          <a:blip r:embed="rId7"/>
          <a:srcRect l="2113" t="16688" r="7104" b="14987"/>
          <a:stretch>
            <a:fillRect/>
          </a:stretch>
        </p:blipFill>
        <p:spPr>
          <a:xfrm>
            <a:off x="381000" y="160655"/>
            <a:ext cx="2757170" cy="6565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8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9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20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6132" b="16003"/>
          <a:stretch>
            <a:fillRect/>
          </a:stretch>
        </p:blipFill>
        <p:spPr>
          <a:xfrm>
            <a:off x="424815" y="1012190"/>
            <a:ext cx="11301730" cy="584581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45135" y="1012190"/>
            <a:ext cx="11236325" cy="635000"/>
          </a:xfrm>
        </p:spPr>
        <p:txBody>
          <a:bodyPr/>
          <a:p>
            <a:r>
              <a:rPr lang="zh-CN" alt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重庆丛林公园</a:t>
            </a:r>
            <a:r>
              <a:rPr lang="en-US" altLang="zh-CN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越野场地</a:t>
            </a:r>
            <a:endParaRPr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 rot="10800000">
            <a:off x="417830" y="5398135"/>
            <a:ext cx="11308715" cy="1459865"/>
          </a:xfrm>
          <a:prstGeom prst="rect">
            <a:avLst/>
          </a:prstGeom>
          <a:gradFill>
            <a:gsLst>
              <a:gs pos="0">
                <a:schemeClr val="tx1">
                  <a:alpha val="43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417830" y="5961380"/>
            <a:ext cx="11264265" cy="8966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p>
            <a:pPr algn="l">
              <a:lnSpc>
                <a:spcPct val="150000"/>
              </a:lnSpc>
            </a:pP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重庆</a:t>
            </a:r>
            <a:r>
              <a:rPr 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丛林</a:t>
            </a: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公园</a:t>
            </a:r>
            <a:r>
              <a:rPr 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越野场地，</a:t>
            </a: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位于重庆市</a:t>
            </a:r>
            <a:r>
              <a:rPr 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沙坪坝</a:t>
            </a: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区歌乐山</a:t>
            </a:r>
            <a:r>
              <a:rPr 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附近</a:t>
            </a: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共有</a:t>
            </a:r>
            <a:r>
              <a:rPr lang="en-US" alt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条路线可供选择，</a:t>
            </a:r>
            <a:r>
              <a:rPr lang="en-US" alt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</a:t>
            </a:r>
            <a:r>
              <a:rPr lang="zh-CN" altLang="en-US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线：全长</a:t>
            </a:r>
            <a:r>
              <a:rPr lang="en-US" alt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3km B</a:t>
            </a:r>
            <a:r>
              <a:rPr lang="zh-CN" altLang="en-US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线：</a:t>
            </a:r>
            <a:r>
              <a:rPr lang="en-US" alt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2km </a:t>
            </a:r>
            <a:r>
              <a:rPr lang="zh-CN" altLang="en-US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原生态森林延长道：</a:t>
            </a:r>
            <a:r>
              <a:rPr lang="en-US" alt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2km </a:t>
            </a:r>
            <a:r>
              <a:rPr lang="zh-CN" altLang="en-US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盘山柏油循环道：</a:t>
            </a:r>
            <a:r>
              <a:rPr lang="en-US" alt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2km</a:t>
            </a:r>
            <a:r>
              <a:rPr lang="zh-CN" altLang="en-US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，共设有轮胎路、炮弹坑、交叉轴、涉水池等不同越野科目，可用于举办汽车赛事、试乘试驾活动、汽车性能测试及驾控培训等。</a:t>
            </a:r>
            <a:endParaRPr lang="zh-CN" altLang="en-US" sz="12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7921625" y="4053840"/>
            <a:ext cx="369443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1200" b="1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场地费用</a:t>
            </a:r>
            <a:r>
              <a:rPr lang="zh-CN" altLang="en-US" sz="1200" b="1">
                <a:solidFill>
                  <a:srgbClr val="595959"/>
                </a:solidFill>
                <a:latin typeface="+mj-ea"/>
                <a:ea typeface="+mj-ea"/>
                <a:cs typeface="+mj-ea"/>
                <a:sym typeface="+mn-ea"/>
              </a:rPr>
              <a:t>：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万/天</a:t>
            </a:r>
            <a:endParaRPr lang="zh-CN" altLang="en-US" sz="1200" b="1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j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solidFill>
                  <a:schemeClr val="tx1"/>
                </a:solidFill>
                <a:latin typeface="+mn-ea"/>
                <a:cs typeface="+mn-ea"/>
              </a:rPr>
              <a:t>场地面积：</a:t>
            </a:r>
            <a:r>
              <a:rPr lang="zh-CN" sz="1200">
                <a:latin typeface="+mn-ea"/>
                <a:cs typeface="+mn-ea"/>
                <a:sym typeface="+mn-ea"/>
              </a:rPr>
              <a:t>A线：全长3km B线：2km 原生态森林延长道：2km 盘山柏油循环道：2km</a:t>
            </a:r>
            <a:endParaRPr sz="1200">
              <a:solidFill>
                <a:schemeClr val="tx1"/>
              </a:solidFill>
              <a:latin typeface="+mn-ea"/>
              <a:cs typeface="+mn-ea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solidFill>
                  <a:schemeClr val="tx1"/>
                </a:solidFill>
                <a:latin typeface="+mn-ea"/>
                <a:cs typeface="+mn-ea"/>
              </a:rPr>
              <a:t>供电供水：</a:t>
            </a:r>
            <a:r>
              <a:rPr lang="zh-CN" sz="1200">
                <a:latin typeface="+mn-ea"/>
                <a:cs typeface="+mn-ea"/>
                <a:sym typeface="+mn-ea"/>
              </a:rPr>
              <a:t>380V/200A </a:t>
            </a:r>
            <a:r>
              <a:rPr lang="zh-CN" sz="1200">
                <a:solidFill>
                  <a:schemeClr val="tx1"/>
                </a:solidFill>
                <a:latin typeface="+mn-ea"/>
                <a:cs typeface="+mn-ea"/>
              </a:rPr>
              <a:t>方便接水</a:t>
            </a:r>
            <a:r>
              <a:rPr sz="1200">
                <a:solidFill>
                  <a:schemeClr val="tx1"/>
                </a:solidFill>
                <a:latin typeface="+mn-ea"/>
                <a:cs typeface="+mn-ea"/>
              </a:rPr>
              <a:t> </a:t>
            </a:r>
            <a:endParaRPr sz="1200">
              <a:solidFill>
                <a:schemeClr val="tx1"/>
              </a:solidFill>
              <a:latin typeface="+mn-ea"/>
              <a:cs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solidFill>
                  <a:schemeClr val="tx1"/>
                </a:solidFill>
                <a:latin typeface="+mn-ea"/>
                <a:cs typeface="+mn-ea"/>
              </a:rPr>
              <a:t>配套设施：</a:t>
            </a:r>
            <a:r>
              <a:rPr lang="zh-CN" altLang="en-US" sz="1200">
                <a:solidFill>
                  <a:schemeClr val="tx1"/>
                </a:solidFill>
                <a:latin typeface="+mn-ea"/>
                <a:cs typeface="+mn-ea"/>
              </a:rPr>
              <a:t>停车位</a:t>
            </a:r>
            <a:r>
              <a:rPr sz="1200">
                <a:latin typeface="+mn-ea"/>
                <a:cs typeface="+mn-ea"/>
                <a:sym typeface="+mn-ea"/>
              </a:rPr>
              <a:t> 固定</a:t>
            </a:r>
            <a:r>
              <a:rPr lang="zh-CN" sz="1200">
                <a:latin typeface="+mn-ea"/>
                <a:cs typeface="+mn-ea"/>
                <a:sym typeface="+mn-ea"/>
              </a:rPr>
              <a:t>洗手</a:t>
            </a:r>
            <a:r>
              <a:rPr sz="1200">
                <a:latin typeface="+mn-ea"/>
                <a:cs typeface="+mn-ea"/>
                <a:sym typeface="+mn-ea"/>
              </a:rPr>
              <a:t>间</a:t>
            </a:r>
            <a:r>
              <a:rPr lang="en-US" sz="1200">
                <a:latin typeface="+mn-ea"/>
                <a:cs typeface="+mn-ea"/>
                <a:sym typeface="+mn-ea"/>
              </a:rPr>
              <a:t> </a:t>
            </a:r>
            <a:r>
              <a:rPr lang="zh-CN" altLang="en-US" sz="1200">
                <a:latin typeface="+mn-ea"/>
                <a:cs typeface="+mn-ea"/>
                <a:sym typeface="+mn-ea"/>
              </a:rPr>
              <a:t>露营区</a:t>
            </a:r>
            <a:r>
              <a:rPr lang="en-US" altLang="zh-CN" sz="1200">
                <a:latin typeface="+mn-ea"/>
                <a:cs typeface="+mn-ea"/>
                <a:sym typeface="+mn-ea"/>
              </a:rPr>
              <a:t> </a:t>
            </a:r>
            <a:r>
              <a:rPr lang="zh-CN" altLang="en-US" sz="1200">
                <a:latin typeface="+mn-ea"/>
                <a:cs typeface="+mn-ea"/>
                <a:sym typeface="+mn-ea"/>
              </a:rPr>
              <a:t>室内培训室</a:t>
            </a:r>
            <a:endParaRPr sz="1200">
              <a:solidFill>
                <a:schemeClr val="tx1"/>
              </a:solidFill>
              <a:latin typeface="+mn-ea"/>
              <a:cs typeface="+mn-ea"/>
            </a:endParaRPr>
          </a:p>
          <a:p>
            <a:pPr>
              <a:lnSpc>
                <a:spcPct val="200000"/>
              </a:lnSpc>
            </a:pPr>
            <a:endParaRPr lang="zh-CN" altLang="en-US" sz="1200">
              <a:solidFill>
                <a:schemeClr val="tx1"/>
              </a:solidFill>
              <a:latin typeface="+mn-ea"/>
              <a:cs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650" y="1011555"/>
            <a:ext cx="6172835" cy="52666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21625" y="1011555"/>
            <a:ext cx="3694430" cy="25812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1095375" y="3355975"/>
            <a:ext cx="237553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latin typeface="+mn-ea"/>
                <a:cs typeface="+mn-ea"/>
              </a:rPr>
              <a:t>场地实景图</a:t>
            </a:r>
            <a:endParaRPr lang="zh-CN" sz="1200">
              <a:latin typeface="+mn-ea"/>
              <a:cs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890770" y="3355975"/>
            <a:ext cx="24104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1200">
                <a:latin typeface="+mn-ea"/>
                <a:cs typeface="+mn-ea"/>
                <a:sym typeface="+mn-ea"/>
              </a:rPr>
              <a:t>WEY</a:t>
            </a:r>
            <a:r>
              <a:rPr lang="zh-CN" altLang="en-US" sz="1200">
                <a:latin typeface="+mn-ea"/>
                <a:cs typeface="+mn-ea"/>
                <a:sym typeface="+mn-ea"/>
              </a:rPr>
              <a:t>波浪路坦克</a:t>
            </a:r>
            <a:r>
              <a:rPr lang="en-US" altLang="zh-CN" sz="1200">
                <a:latin typeface="+mn-ea"/>
                <a:cs typeface="+mn-ea"/>
                <a:sym typeface="+mn-ea"/>
              </a:rPr>
              <a:t>300</a:t>
            </a:r>
            <a:r>
              <a:rPr lang="zh-CN" altLang="en-US" sz="1200">
                <a:latin typeface="+mn-ea"/>
                <a:cs typeface="+mn-ea"/>
                <a:sym typeface="+mn-ea"/>
              </a:rPr>
              <a:t>试驾会</a:t>
            </a:r>
            <a:endParaRPr sz="1200">
              <a:latin typeface="+mn-ea"/>
              <a:cs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876030" y="3355975"/>
            <a:ext cx="20110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latin typeface="+mn-ea"/>
                <a:cs typeface="+mn-ea"/>
                <a:sym typeface="+mn-ea"/>
              </a:rPr>
              <a:t>泥泞路</a:t>
            </a:r>
            <a:endParaRPr lang="zh-CN" sz="1200">
              <a:latin typeface="+mn-ea"/>
              <a:cs typeface="+mn-ea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05205" y="6034405"/>
            <a:ext cx="25438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+mn-ea"/>
                <a:cs typeface="+mn-ea"/>
              </a:rPr>
              <a:t>冲出天际线</a:t>
            </a:r>
            <a:endParaRPr lang="zh-CN" altLang="en-US" sz="1200">
              <a:latin typeface="+mn-ea"/>
              <a:cs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734560" y="6034405"/>
            <a:ext cx="2667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+mn-ea"/>
                <a:cs typeface="+mn-ea"/>
                <a:sym typeface="+mn-ea"/>
              </a:rPr>
              <a:t>涉水池</a:t>
            </a:r>
            <a:endParaRPr sz="1200">
              <a:latin typeface="+mn-ea"/>
              <a:cs typeface="+mn-ea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588375" y="6034405"/>
            <a:ext cx="25863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latin typeface="+mn-ea"/>
                <a:cs typeface="+mn-ea"/>
                <a:sym typeface="+mn-ea"/>
              </a:rPr>
              <a:t>炮弹坑</a:t>
            </a:r>
            <a:endParaRPr lang="zh-CN" sz="1200">
              <a:latin typeface="+mn-ea"/>
              <a:cs typeface="+mn-ea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44500" y="1012190"/>
            <a:ext cx="3663950" cy="23380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800000" flipH="1">
            <a:off x="4235450" y="1012190"/>
            <a:ext cx="3657600" cy="2343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20050" y="1012190"/>
            <a:ext cx="3681095" cy="233426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3545" y="3708400"/>
            <a:ext cx="3723640" cy="23050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53230" y="3708400"/>
            <a:ext cx="3672840" cy="234378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035925" y="3692525"/>
            <a:ext cx="3670935" cy="238252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1.xml><?xml version="1.0" encoding="utf-8"?>
<p:tagLst xmlns:p="http://schemas.openxmlformats.org/presentationml/2006/main">
  <p:tag name="commondata" val="eyJoZGlkIjoiODc3ODQzMGUxZTBjYTBhNGRiMTVhNzE4MzhhYmZlNzMifQ==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276</Words>
  <Application>WPS 演示</Application>
  <PresentationFormat>宽屏</PresentationFormat>
  <Paragraphs>22</Paragraphs>
  <Slides>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1" baseType="lpstr">
      <vt:lpstr>Arial</vt:lpstr>
      <vt:lpstr>宋体</vt:lpstr>
      <vt:lpstr>Wingdings</vt:lpstr>
      <vt:lpstr>微软雅黑</vt:lpstr>
      <vt:lpstr>Wingdings</vt:lpstr>
      <vt:lpstr>Arial Unicode MS</vt:lpstr>
      <vt:lpstr>Calibri</vt:lpstr>
      <vt:lpstr>Office 主题​​</vt:lpstr>
      <vt:lpstr>重庆森林公园 越野场地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海燕不会长心</cp:lastModifiedBy>
  <cp:revision>252</cp:revision>
  <dcterms:created xsi:type="dcterms:W3CDTF">2019-06-19T02:08:00Z</dcterms:created>
  <dcterms:modified xsi:type="dcterms:W3CDTF">2024-08-01T07:03:59Z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2052-12.1.0.16910</vt:lpwstr>
  </property>
  <property fmtid="{D5CDD505-2E9C-101B-9397-08002B2CF9AE}" pid="3" name="ICV">
    <vt:lpwstr>C742AA3D3171475A920E9DB5967B293C_12</vt:lpwstr>
  </property>
</Properties>
</file>