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419" r:id="rId3"/>
    <p:sldId id="414" r:id="rId4"/>
    <p:sldId id="422" r:id="rId5"/>
  </p:sldIdLst>
  <p:sldSz cx="12192000" cy="6858000"/>
  <p:notesSz cx="6858000" cy="9144000"/>
  <p:custDataLst>
    <p:tags r:id="rId1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1" orient="horz" pos="2476" userDrawn="1">
          <p15:clr>
            <a:srgbClr val="A4A3A4"/>
          </p15:clr>
        </p15:guide>
        <p15:guide id="2" pos="521" userDrawn="1">
          <p15:clr>
            <a:srgbClr val="A4A3A4"/>
          </p15:clr>
        </p15:guide>
        <p15:guide id="3" pos="7372" userDrawn="1">
          <p15:clr>
            <a:srgbClr val="A4A3A4"/>
          </p15:clr>
        </p15:guide>
        <p15:guide id="4" orient="horz" pos="837" userDrawn="1">
          <p15:clr>
            <a:srgbClr val="A4A3A4"/>
          </p15:clr>
        </p15:guide>
        <p15:guide id="5" orient="horz" pos="3980" userDrawn="1">
          <p15:clr>
            <a:srgbClr val="A4A3A4"/>
          </p15:clr>
        </p15:guide>
        <p15:guide id="6" pos="2797" userDrawn="1">
          <p15:clr>
            <a:srgbClr val="A4A3A4"/>
          </p15:clr>
        </p15:guide>
        <p15:guide id="7" pos="507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E552E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  <p:guide orient="horz" pos="2476"/>
        <p:guide pos="521"/>
        <p:guide pos="7372"/>
        <p:guide orient="horz" pos="837"/>
        <p:guide orient="horz" pos="3980"/>
        <p:guide pos="2797"/>
        <p:guide pos="507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gs" Target="tags/tag2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2.png"/><Relationship Id="rId6" Type="http://schemas.openxmlformats.org/officeDocument/2006/relationships/image" Target="../media/image1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9265" y="1012190"/>
            <a:ext cx="11236325" cy="6350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69125" y="6314400"/>
            <a:ext cx="2700000" cy="316800"/>
          </a:xfrm>
        </p:spPr>
        <p:txBody>
          <a:bodyPr/>
          <a:lstStyle>
            <a:lvl1pPr>
              <a:defRPr sz="700"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9005870" y="6314400"/>
            <a:ext cx="2700000" cy="316800"/>
          </a:xfrm>
        </p:spPr>
        <p:txBody>
          <a:bodyPr/>
          <a:lstStyle>
            <a:lvl1pPr>
              <a:defRPr sz="700"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236595" y="615950"/>
            <a:ext cx="8954770" cy="0"/>
          </a:xfrm>
          <a:prstGeom prst="line">
            <a:avLst/>
          </a:prstGeom>
          <a:ln w="38100" cmpd="sng">
            <a:solidFill>
              <a:srgbClr val="FE552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 descr="试俱LOGO+R"/>
          <p:cNvPicPr>
            <a:picLocks noChangeAspect="1"/>
          </p:cNvPicPr>
          <p:nvPr userDrawn="1"/>
        </p:nvPicPr>
        <p:blipFill>
          <a:blip r:embed="rId6"/>
          <a:srcRect t="20313" b="21979"/>
          <a:stretch>
            <a:fillRect/>
          </a:stretch>
        </p:blipFill>
        <p:spPr>
          <a:xfrm>
            <a:off x="326390" y="214630"/>
            <a:ext cx="2907030" cy="530225"/>
          </a:xfrm>
          <a:prstGeom prst="rect">
            <a:avLst/>
          </a:prstGeom>
        </p:spPr>
      </p:pic>
      <p:pic>
        <p:nvPicPr>
          <p:cNvPr id="3" name="图片 2" descr="a7a756c211b02af0ecd73b7417b0f30"/>
          <p:cNvPicPr>
            <a:picLocks noChangeAspect="1"/>
          </p:cNvPicPr>
          <p:nvPr userDrawn="1"/>
        </p:nvPicPr>
        <p:blipFill>
          <a:blip r:embed="rId7"/>
          <a:srcRect l="2113" t="16688" r="7104" b="14987"/>
          <a:stretch>
            <a:fillRect/>
          </a:stretch>
        </p:blipFill>
        <p:spPr>
          <a:xfrm>
            <a:off x="381000" y="160655"/>
            <a:ext cx="2757170" cy="6565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9.xml"/><Relationship Id="rId2" Type="http://schemas.openxmlformats.org/officeDocument/2006/relationships/image" Target="../media/image3.jpeg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1.xml"/><Relationship Id="rId3" Type="http://schemas.openxmlformats.org/officeDocument/2006/relationships/image" Target="../media/image5.jpeg"/><Relationship Id="rId2" Type="http://schemas.openxmlformats.org/officeDocument/2006/relationships/tags" Target="../tags/tag20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2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 descr="门头原始图片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13902" b="14967"/>
          <a:stretch>
            <a:fillRect/>
          </a:stretch>
        </p:blipFill>
        <p:spPr>
          <a:xfrm>
            <a:off x="417830" y="875030"/>
            <a:ext cx="11285220" cy="5982335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>
                <a:solidFill>
                  <a:schemeClr val="bg1"/>
                </a:solidFill>
                <a:sym typeface="+mn-ea"/>
              </a:rPr>
              <a:t>广东南昆山越野场地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rot="10800000">
            <a:off x="417830" y="5372735"/>
            <a:ext cx="11276965" cy="1484630"/>
          </a:xfrm>
          <a:prstGeom prst="rect">
            <a:avLst/>
          </a:prstGeom>
          <a:gradFill>
            <a:gsLst>
              <a:gs pos="0">
                <a:schemeClr val="tx1">
                  <a:alpha val="43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417830" y="5996940"/>
            <a:ext cx="11285855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广东南昆山越野场地，原路虎广东体验中心，位于广东省4A级国家景区——南昆山国家森林公园内，面积逾200亩，越野路线环形</a:t>
            </a:r>
            <a:r>
              <a:rPr lang="en-US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公里，华南地区唯一高山森林越野场地，包含深度涉水、35度坡、40度坡、45度坡、高空跷跷板、极限V沟等初、中、高级组合，共18项越野障碍科目</a:t>
            </a:r>
            <a:r>
              <a:rPr 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sz="12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7994015" y="4203065"/>
            <a:ext cx="39128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1200" b="1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场地费用</a:t>
            </a:r>
            <a:r>
              <a:rPr lang="zh-CN" altLang="en-US" sz="1200" b="1">
                <a:solidFill>
                  <a:srgbClr val="595959"/>
                </a:solidFill>
                <a:latin typeface="+mj-ea"/>
                <a:ea typeface="+mj-ea"/>
                <a:cs typeface="+mj-ea"/>
                <a:sym typeface="+mn-ea"/>
              </a:rPr>
              <a:t>：</a:t>
            </a:r>
            <a:r>
              <a:rPr 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万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天起</a:t>
            </a:r>
            <a:endParaRPr lang="zh-CN" altLang="en-US" sz="1200" b="1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j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solidFill>
                  <a:schemeClr val="tx1"/>
                </a:solidFill>
                <a:latin typeface="+mn-ea"/>
                <a:cs typeface="+mn-ea"/>
              </a:rPr>
              <a:t>场地面积：</a:t>
            </a:r>
            <a:r>
              <a:rPr lang="zh-CN" altLang="en-US" sz="1200">
                <a:solidFill>
                  <a:schemeClr val="tx1"/>
                </a:solidFill>
                <a:latin typeface="+mn-ea"/>
                <a:cs typeface="+mn-ea"/>
              </a:rPr>
              <a:t>越野环形路线</a:t>
            </a:r>
            <a:r>
              <a:rPr lang="en-US" altLang="zh-CN" sz="1200">
                <a:solidFill>
                  <a:schemeClr val="tx1"/>
                </a:solidFill>
                <a:latin typeface="+mn-ea"/>
                <a:cs typeface="+mn-ea"/>
              </a:rPr>
              <a:t>3km </a:t>
            </a:r>
            <a:r>
              <a:rPr lang="zh-CN" altLang="en-US" sz="1200">
                <a:solidFill>
                  <a:schemeClr val="tx1"/>
                </a:solidFill>
                <a:latin typeface="+mn-ea"/>
                <a:cs typeface="+mn-ea"/>
              </a:rPr>
              <a:t>可全封闭</a:t>
            </a:r>
            <a:endParaRPr lang="zh-CN" altLang="en-US" sz="1200" b="1">
              <a:solidFill>
                <a:schemeClr val="tx1"/>
              </a:solidFill>
              <a:latin typeface="+mn-ea"/>
              <a:cs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solidFill>
                  <a:schemeClr val="tx1"/>
                </a:solidFill>
                <a:latin typeface="+mn-ea"/>
                <a:cs typeface="+mn-ea"/>
              </a:rPr>
              <a:t>供电供水：</a:t>
            </a:r>
            <a:r>
              <a:rPr lang="en-US" altLang="zh-CN" sz="1200">
                <a:solidFill>
                  <a:schemeClr val="tx1"/>
                </a:solidFill>
                <a:latin typeface="+mn-ea"/>
                <a:cs typeface="+mn-ea"/>
              </a:rPr>
              <a:t>380v/15kw </a:t>
            </a:r>
            <a:r>
              <a:rPr lang="zh-CN" altLang="en-US" sz="1200">
                <a:solidFill>
                  <a:schemeClr val="tx1"/>
                </a:solidFill>
                <a:latin typeface="+mn-ea"/>
                <a:cs typeface="+mn-ea"/>
              </a:rPr>
              <a:t>接水方便</a:t>
            </a:r>
            <a:endParaRPr sz="1200">
              <a:solidFill>
                <a:schemeClr val="tx1"/>
              </a:solidFill>
              <a:latin typeface="+mn-ea"/>
              <a:cs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solidFill>
                  <a:schemeClr val="tx1"/>
                </a:solidFill>
                <a:latin typeface="+mn-ea"/>
                <a:cs typeface="+mn-ea"/>
              </a:rPr>
              <a:t>配套设施：</a:t>
            </a:r>
            <a:r>
              <a:rPr lang="zh-CN" altLang="en-US" sz="1200">
                <a:solidFill>
                  <a:schemeClr val="tx1"/>
                </a:solidFill>
                <a:latin typeface="+mn-ea"/>
                <a:cs typeface="+mn-ea"/>
              </a:rPr>
              <a:t>停车位</a:t>
            </a:r>
            <a:r>
              <a:rPr lang="en-US" altLang="zh-CN" sz="1200">
                <a:solidFill>
                  <a:schemeClr val="tx1"/>
                </a:solidFill>
                <a:latin typeface="+mn-ea"/>
                <a:cs typeface="+mn-ea"/>
              </a:rPr>
              <a:t> </a:t>
            </a:r>
            <a:r>
              <a:rPr lang="zh-CN" altLang="en-US" sz="1200">
                <a:solidFill>
                  <a:schemeClr val="tx1"/>
                </a:solidFill>
                <a:latin typeface="+mn-ea"/>
                <a:cs typeface="+mn-ea"/>
              </a:rPr>
              <a:t>洗手间（休息室、民宿、露台、草坪、餐饮按需收费)</a:t>
            </a:r>
            <a:endParaRPr lang="zh-CN" altLang="en-US" sz="1200">
              <a:solidFill>
                <a:schemeClr val="tx1"/>
              </a:solidFill>
              <a:latin typeface="+mn-ea"/>
              <a:cs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30369"/>
          <a:stretch>
            <a:fillRect/>
          </a:stretch>
        </p:blipFill>
        <p:spPr>
          <a:xfrm>
            <a:off x="8121015" y="1329055"/>
            <a:ext cx="3582035" cy="2550795"/>
          </a:xfrm>
          <a:prstGeom prst="rect">
            <a:avLst/>
          </a:prstGeom>
        </p:spPr>
      </p:pic>
      <p:pic>
        <p:nvPicPr>
          <p:cNvPr id="2050" name="Picture 2" descr="C:\Users\Administrator\Desktop\总平面图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33045" y="1649730"/>
            <a:ext cx="7596505" cy="4544060"/>
          </a:xfrm>
          <a:prstGeom prst="rect">
            <a:avLst/>
          </a:prstGeom>
          <a:noFill/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1270953" y="6365875"/>
            <a:ext cx="19773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+mn-ea"/>
                <a:cs typeface="+mn-ea"/>
                <a:sym typeface="+mn-ea"/>
              </a:rPr>
              <a:t>深度涉水</a:t>
            </a:r>
            <a:endParaRPr lang="zh-CN" altLang="en-US" sz="1200">
              <a:latin typeface="+mn-ea"/>
              <a:cs typeface="+mn-ea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558213" y="3540443"/>
            <a:ext cx="29159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+mn-ea"/>
                <a:cs typeface="+mn-ea"/>
                <a:sym typeface="+mn-ea"/>
              </a:rPr>
              <a:t>V型枕木</a:t>
            </a:r>
            <a:endParaRPr lang="zh-CN" altLang="en-US" sz="1200">
              <a:latin typeface="+mn-ea"/>
              <a:cs typeface="+mn-ea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707890" y="6365875"/>
            <a:ext cx="30899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200">
                <a:latin typeface="+mn-ea"/>
                <a:cs typeface="+mn-ea"/>
                <a:sym typeface="+mn-ea"/>
              </a:rPr>
              <a:t>A</a:t>
            </a:r>
            <a:r>
              <a:rPr lang="zh-CN" altLang="en-US" sz="1200">
                <a:latin typeface="+mn-ea"/>
                <a:cs typeface="+mn-ea"/>
                <a:sym typeface="+mn-ea"/>
              </a:rPr>
              <a:t>字坡</a:t>
            </a:r>
            <a:endParaRPr lang="zh-CN" altLang="en-US" sz="1200">
              <a:latin typeface="+mn-ea"/>
              <a:cs typeface="+mn-ea"/>
              <a:sym typeface="+mn-ea"/>
            </a:endParaRPr>
          </a:p>
        </p:txBody>
      </p:sp>
      <p:pic>
        <p:nvPicPr>
          <p:cNvPr id="2050" name="Picture 2" descr="F:\越野体验中心全部资料\Sunyathe\场地运营\南昆山资料\南昆山完工项目图片\大门.jpg"/>
          <p:cNvPicPr>
            <a:picLocks noChangeAspect="1" noChangeArrowheads="1"/>
          </p:cNvPicPr>
          <p:nvPr/>
        </p:nvPicPr>
        <p:blipFill>
          <a:blip r:embed="rId1" cstate="print"/>
          <a:srcRect r="2478"/>
          <a:stretch>
            <a:fillRect/>
          </a:stretch>
        </p:blipFill>
        <p:spPr bwMode="auto">
          <a:xfrm>
            <a:off x="398145" y="1106170"/>
            <a:ext cx="3723640" cy="23831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1390333" y="3542983"/>
            <a:ext cx="19773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+mn-ea"/>
                <a:cs typeface="+mn-ea"/>
                <a:sym typeface="+mn-ea"/>
              </a:rPr>
              <a:t>连续驼峰</a:t>
            </a:r>
            <a:endParaRPr lang="zh-CN" sz="1200">
              <a:latin typeface="+mn-ea"/>
              <a:cs typeface="+mn-ea"/>
            </a:endParaRPr>
          </a:p>
        </p:txBody>
      </p:sp>
      <p:pic>
        <p:nvPicPr>
          <p:cNvPr id="2052" name="Picture 4" descr="F:\越野体验中心全部资料\Sunyathe\场地运营\南昆山资料\南昆山完工项目图片\接待中心.jpg"/>
          <p:cNvPicPr>
            <a:picLocks noChangeAspect="1" noChangeArrowheads="1"/>
          </p:cNvPicPr>
          <p:nvPr/>
        </p:nvPicPr>
        <p:blipFill>
          <a:blip r:embed="rId2" cstate="print"/>
          <a:srcRect r="2262"/>
          <a:stretch>
            <a:fillRect/>
          </a:stretch>
        </p:blipFill>
        <p:spPr bwMode="auto">
          <a:xfrm>
            <a:off x="4240530" y="1106170"/>
            <a:ext cx="3731260" cy="2383155"/>
          </a:xfrm>
          <a:prstGeom prst="rect">
            <a:avLst/>
          </a:prstGeom>
          <a:noFill/>
        </p:spPr>
      </p:pic>
      <p:sp>
        <p:nvSpPr>
          <p:cNvPr id="6" name="文本框 5"/>
          <p:cNvSpPr txBox="1"/>
          <p:nvPr/>
        </p:nvSpPr>
        <p:spPr>
          <a:xfrm>
            <a:off x="5186363" y="3540443"/>
            <a:ext cx="19773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+mn-ea"/>
                <a:cs typeface="+mn-ea"/>
                <a:sym typeface="+mn-ea"/>
              </a:rPr>
              <a:t>听涛溯溪</a:t>
            </a:r>
            <a:endParaRPr lang="zh-CN" altLang="en-US" sz="1200">
              <a:latin typeface="+mn-ea"/>
              <a:cs typeface="+mn-ea"/>
            </a:endParaRPr>
          </a:p>
        </p:txBody>
      </p:sp>
      <p:pic>
        <p:nvPicPr>
          <p:cNvPr id="19" name="图片 18" descr="IMGP8257.JPG"/>
          <p:cNvPicPr>
            <a:picLocks noChangeAspect="1"/>
          </p:cNvPicPr>
          <p:nvPr/>
        </p:nvPicPr>
        <p:blipFill>
          <a:blip r:embed="rId3" cstate="print"/>
          <a:srcRect l="2904"/>
          <a:stretch>
            <a:fillRect/>
          </a:stretch>
        </p:blipFill>
        <p:spPr>
          <a:xfrm>
            <a:off x="8090535" y="1106170"/>
            <a:ext cx="3736340" cy="2383155"/>
          </a:xfrm>
          <a:prstGeom prst="rect">
            <a:avLst/>
          </a:prstGeom>
        </p:spPr>
      </p:pic>
      <p:pic>
        <p:nvPicPr>
          <p:cNvPr id="9" name="图片 8" descr="IMGP82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8145" y="3916045"/>
            <a:ext cx="3723640" cy="2383790"/>
          </a:xfrm>
          <a:prstGeom prst="rect">
            <a:avLst/>
          </a:prstGeom>
        </p:spPr>
      </p:pic>
      <p:pic>
        <p:nvPicPr>
          <p:cNvPr id="17" name="图片 16" descr="露天草坪.jpg"/>
          <p:cNvPicPr>
            <a:picLocks noChangeAspect="1"/>
          </p:cNvPicPr>
          <p:nvPr/>
        </p:nvPicPr>
        <p:blipFill>
          <a:blip r:embed="rId5" cstate="print"/>
          <a:srcRect r="1357"/>
          <a:stretch>
            <a:fillRect/>
          </a:stretch>
        </p:blipFill>
        <p:spPr>
          <a:xfrm>
            <a:off x="4232275" y="3920490"/>
            <a:ext cx="3739515" cy="2379345"/>
          </a:xfrm>
          <a:prstGeom prst="rect">
            <a:avLst/>
          </a:prstGeom>
        </p:spPr>
      </p:pic>
      <p:pic>
        <p:nvPicPr>
          <p:cNvPr id="11" name="Picture 2" descr="F:\越野体验中心全部资料\Sunyathe\场地运营\南昆山资料\南昆山完工项目图片\大门.jpg"/>
          <p:cNvPicPr>
            <a:picLocks noChangeAspect="1" noChangeArrowheads="1"/>
          </p:cNvPicPr>
          <p:nvPr/>
        </p:nvPicPr>
        <p:blipFill>
          <a:blip r:embed="rId6" cstate="print"/>
          <a:srcRect r="1799"/>
          <a:stretch>
            <a:fillRect/>
          </a:stretch>
        </p:blipFill>
        <p:spPr bwMode="auto">
          <a:xfrm>
            <a:off x="8082280" y="3918585"/>
            <a:ext cx="3744595" cy="236918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文本框 12"/>
          <p:cNvSpPr txBox="1"/>
          <p:nvPr/>
        </p:nvSpPr>
        <p:spPr>
          <a:xfrm>
            <a:off x="8384540" y="6365875"/>
            <a:ext cx="30899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+mn-ea"/>
                <a:cs typeface="+mn-ea"/>
                <a:sym typeface="+mn-ea"/>
              </a:rPr>
              <a:t>恐龙漫步</a:t>
            </a:r>
            <a:endParaRPr lang="zh-CN" altLang="en-US" sz="1200">
              <a:latin typeface="+mn-ea"/>
              <a:cs typeface="+mn-ea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PLACING_PICTURE_USER_VIEWPORT" val="{&quot;height&quot;:7232.40157480315,&quot;width&quot;:12090.64251968504}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3.xml><?xml version="1.0" encoding="utf-8"?>
<p:tagLst xmlns:p="http://schemas.openxmlformats.org/presentationml/2006/main">
  <p:tag name="KSO_WPP_MARK_KEY" val="5424094a-602a-40ab-8e4f-b133bdabd086"/>
  <p:tag name="COMMONDATA" val="eyJoZGlkIjoiYThmNTk2OGY0ZWVjMTBkZDI2MmM3MThhMjk2ODBkNzgifQ=="/>
  <p:tag name="commondata" val="eyJoZGlkIjoiZWMzNTVlMTI5YThkMWMzZjQ1MzliM2IzMmJjOGRkNmYifQ==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244</Words>
  <Application>WPS 演示</Application>
  <PresentationFormat>宽屏</PresentationFormat>
  <Paragraphs>21</Paragraphs>
  <Slides>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1" baseType="lpstr">
      <vt:lpstr>Arial</vt:lpstr>
      <vt:lpstr>宋体</vt:lpstr>
      <vt:lpstr>Wingdings</vt:lpstr>
      <vt:lpstr>微软雅黑</vt:lpstr>
      <vt:lpstr>Wingdings</vt:lpstr>
      <vt:lpstr>Arial Unicode MS</vt:lpstr>
      <vt:lpstr>Calibri</vt:lpstr>
      <vt:lpstr>Office 主题​​</vt:lpstr>
      <vt:lpstr>广东南昆山越野场地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marlay</cp:lastModifiedBy>
  <cp:revision>264</cp:revision>
  <dcterms:created xsi:type="dcterms:W3CDTF">2019-06-19T02:08:00Z</dcterms:created>
  <dcterms:modified xsi:type="dcterms:W3CDTF">2024-08-02T02:16:15Z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2052-12.1.0.17827</vt:lpwstr>
  </property>
  <property fmtid="{D5CDD505-2E9C-101B-9397-08002B2CF9AE}" pid="3" name="ICV">
    <vt:lpwstr>F9A3CC92C1904D349E7047435F034C00</vt:lpwstr>
  </property>
</Properties>
</file>