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7" userDrawn="1">
          <p15:clr>
            <a:srgbClr val="A4A3A4"/>
          </p15:clr>
        </p15:guide>
        <p15:guide id="2" pos="3881" userDrawn="1">
          <p15:clr>
            <a:srgbClr val="A4A3A4"/>
          </p15:clr>
        </p15:guide>
        <p15:guide id="3" orient="horz" pos="2477" userDrawn="1">
          <p15:clr>
            <a:srgbClr val="A4A3A4"/>
          </p15:clr>
        </p15:guide>
        <p15:guide id="4" pos="329" userDrawn="1">
          <p15:clr>
            <a:srgbClr val="A4A3A4"/>
          </p15:clr>
        </p15:guide>
        <p15:guide id="5" pos="7436" userDrawn="1">
          <p15:clr>
            <a:srgbClr val="A4A3A4"/>
          </p15:clr>
        </p15:guide>
        <p15:guide id="6" orient="horz" pos="637" userDrawn="1">
          <p15:clr>
            <a:srgbClr val="A4A3A4"/>
          </p15:clr>
        </p15:guide>
        <p15:guide id="7" orient="horz" pos="3382" userDrawn="1">
          <p15:clr>
            <a:srgbClr val="A4A3A4"/>
          </p15:clr>
        </p15:guide>
        <p15:guide id="8" orient="horz" pos="1038" userDrawn="1">
          <p15:clr>
            <a:srgbClr val="A4A3A4"/>
          </p15:clr>
        </p15:guide>
        <p15:guide id="9" pos="5222" userDrawn="1">
          <p15:clr>
            <a:srgbClr val="A4A3A4"/>
          </p15:clr>
        </p15:guide>
        <p15:guide id="10" orient="horz" pos="3110" userDrawn="1">
          <p15:clr>
            <a:srgbClr val="A4A3A4"/>
          </p15:clr>
        </p15:guide>
        <p15:guide id="11" orient="horz" pos="889" userDrawn="1">
          <p15:clr>
            <a:srgbClr val="A4A3A4"/>
          </p15:clr>
        </p15:guide>
        <p15:guide id="12" pos="2525" userDrawn="1">
          <p15:clr>
            <a:srgbClr val="A4A3A4"/>
          </p15:clr>
        </p15:guide>
        <p15:guide id="13" pos="2690" userDrawn="1">
          <p15:clr>
            <a:srgbClr val="A4A3A4"/>
          </p15:clr>
        </p15:guide>
        <p15:guide id="14" pos="5073" userDrawn="1">
          <p15:clr>
            <a:srgbClr val="A4A3A4"/>
          </p15:clr>
        </p15:guide>
        <p15:guide id="15" orient="horz" pos="2128" userDrawn="1">
          <p15:clr>
            <a:srgbClr val="A4A3A4"/>
          </p15:clr>
        </p15:guide>
        <p15:guide id="16" orient="horz" pos="38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27"/>
        <p:guide pos="3881"/>
        <p:guide orient="horz" pos="2477"/>
        <p:guide pos="329"/>
        <p:guide pos="7436"/>
        <p:guide orient="horz" pos="637"/>
        <p:guide orient="horz" pos="3382"/>
        <p:guide orient="horz" pos="1038"/>
        <p:guide pos="5222"/>
        <p:guide orient="horz" pos="3110"/>
        <p:guide orient="horz" pos="889"/>
        <p:guide pos="2525"/>
        <p:guide pos="2690"/>
        <p:guide pos="5073"/>
        <p:guide orient="horz" pos="2128"/>
        <p:guide orient="horz" pos="386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30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image" Target="../media/image5.jpeg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8" Type="http://schemas.openxmlformats.org/officeDocument/2006/relationships/notesSlide" Target="../notesSlides/notesSlide1.xml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29.xml"/><Relationship Id="rId15" Type="http://schemas.openxmlformats.org/officeDocument/2006/relationships/image" Target="../media/image10.jpeg"/><Relationship Id="rId14" Type="http://schemas.openxmlformats.org/officeDocument/2006/relationships/image" Target="../media/image9.jpeg"/><Relationship Id="rId13" Type="http://schemas.openxmlformats.org/officeDocument/2006/relationships/image" Target="../media/image8.png"/><Relationship Id="rId12" Type="http://schemas.openxmlformats.org/officeDocument/2006/relationships/image" Target="../media/image7.jpeg"/><Relationship Id="rId11" Type="http://schemas.openxmlformats.org/officeDocument/2006/relationships/tags" Target="../tags/tag28.xml"/><Relationship Id="rId10" Type="http://schemas.openxmlformats.org/officeDocument/2006/relationships/image" Target="../media/image6.jpeg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92760" y="1012190"/>
            <a:ext cx="11326495" cy="584263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492760" y="5369560"/>
            <a:ext cx="1132586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87680" y="1012190"/>
            <a:ext cx="1130236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558165" y="1012190"/>
            <a:ext cx="11236325" cy="635000"/>
          </a:xfrm>
        </p:spPr>
        <p:txBody>
          <a:bodyPr/>
          <a:p>
            <a:r>
              <a:rPr sz="2800">
                <a:solidFill>
                  <a:schemeClr val="bg1"/>
                </a:solidFill>
              </a:rPr>
              <a:t>广州途乐</a:t>
            </a:r>
            <a:r>
              <a:rPr lang="en-US" altLang="zh-CN" sz="2800">
                <a:solidFill>
                  <a:schemeClr val="bg1"/>
                </a:solidFill>
              </a:rPr>
              <a:t> </a:t>
            </a:r>
            <a:r>
              <a:rPr sz="2800">
                <a:solidFill>
                  <a:schemeClr val="bg1"/>
                </a:solidFill>
              </a:rPr>
              <a:t>越野场地</a:t>
            </a:r>
            <a:endParaRPr sz="280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2605" y="5841365"/>
            <a:ext cx="112953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广州途乐越野场地</a:t>
            </a:r>
            <a:r>
              <a:rPr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，位于</a:t>
            </a:r>
            <a:r>
              <a:rPr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广东省广州市番禺区化龙镇西山村</a:t>
            </a:r>
            <a:r>
              <a:rPr 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，场地总面积近30000平方米 ，设有交叉轴、乱石路、跷跷板、大小驼峰等，配套有鱼塘、果园、露营区等。可用于举办汽车赛事、试乘试驾活动、汽车性能测试及驾控培训等。</a:t>
            </a:r>
            <a:endParaRPr lang="zh-CN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8054340" y="3933190"/>
            <a:ext cx="37750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场地费用：</a:t>
            </a:r>
            <a:r>
              <a:rPr lang="en-US" altLang="zh-CN" sz="1200" b="1">
                <a:solidFill>
                  <a:schemeClr val="tx1"/>
                </a:solidFill>
                <a:effectLst/>
                <a:latin typeface="+mn-ea"/>
                <a:cs typeface="+mn-ea"/>
                <a:sym typeface="+mn-ea"/>
              </a:rPr>
              <a:t>3</a:t>
            </a:r>
            <a:r>
              <a:rPr lang="zh-CN" altLang="en-US" sz="1200" b="1">
                <a:solidFill>
                  <a:schemeClr val="tx1"/>
                </a:solidFill>
                <a:effectLst/>
                <a:latin typeface="+mn-ea"/>
                <a:cs typeface="+mn-ea"/>
                <a:sym typeface="+mn-ea"/>
              </a:rPr>
              <a:t>万/天</a:t>
            </a:r>
            <a:endParaRPr lang="zh-CN" altLang="en-US" sz="1200" b="1">
              <a:solidFill>
                <a:schemeClr val="tx1"/>
              </a:solidFill>
              <a:effectLst/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30000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㎡越野区域，设有大小驼峰、交叉轴、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A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字坡等越野科目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380V/50kw</a:t>
            </a: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 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固定洗手间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露营区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62" name="picture 6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10800000">
            <a:off x="8156575" y="1035685"/>
            <a:ext cx="3661410" cy="23425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86105" y="1035685"/>
            <a:ext cx="7071360" cy="51682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37515" y="3397250"/>
            <a:ext cx="35725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大斜坡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8289925" y="3363595"/>
            <a:ext cx="35236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交叉轴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438785" y="5993130"/>
            <a:ext cx="35699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乱石路</a:t>
            </a:r>
            <a:endParaRPr lang="zh-CN" sz="1200"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4257040" y="3377565"/>
            <a:ext cx="37617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latin typeface="+mn-ea"/>
                <a:cs typeface="+mn-ea"/>
                <a:sym typeface="+mn-ea"/>
              </a:rPr>
              <a:t>A</a:t>
            </a:r>
            <a:r>
              <a:rPr lang="zh-CN" altLang="en-US" sz="1200">
                <a:latin typeface="+mn-ea"/>
                <a:cs typeface="+mn-ea"/>
                <a:sym typeface="+mn-ea"/>
              </a:rPr>
              <a:t>字坡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8324215" y="5993130"/>
            <a:ext cx="35058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奔驰</a:t>
            </a:r>
            <a:r>
              <a:rPr lang="en-US" altLang="zh-CN" sz="1200">
                <a:sym typeface="+mn-ea"/>
              </a:rPr>
              <a:t>SUV</a:t>
            </a:r>
            <a:r>
              <a:rPr lang="zh-CN" altLang="en-US" sz="1200">
                <a:sym typeface="+mn-ea"/>
              </a:rPr>
              <a:t>越野试驾活动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6"/>
            </p:custDataLst>
          </p:nvPr>
        </p:nvSpPr>
        <p:spPr>
          <a:xfrm>
            <a:off x="4269105" y="5993130"/>
            <a:ext cx="3784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侧坡</a:t>
            </a:r>
            <a:endParaRPr lang="zh-CN" sz="1200">
              <a:sym typeface="+mn-ea"/>
            </a:endParaRPr>
          </a:p>
        </p:txBody>
      </p:sp>
      <p:pic>
        <p:nvPicPr>
          <p:cNvPr id="116" name="picture 1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 rot="21600000">
            <a:off x="522605" y="1012190"/>
            <a:ext cx="3597275" cy="2165350"/>
          </a:xfrm>
          <a:prstGeom prst="rect">
            <a:avLst/>
          </a:prstGeom>
        </p:spPr>
      </p:pic>
      <p:pic>
        <p:nvPicPr>
          <p:cNvPr id="118" name="picture 11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 rot="21600000">
            <a:off x="4269740" y="1012190"/>
            <a:ext cx="3783965" cy="2165350"/>
          </a:xfrm>
          <a:prstGeom prst="rect">
            <a:avLst/>
          </a:prstGeom>
        </p:spPr>
      </p:pic>
      <p:pic>
        <p:nvPicPr>
          <p:cNvPr id="120" name="picture 12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 rot="21600000">
            <a:off x="8289925" y="1012190"/>
            <a:ext cx="3562350" cy="2164715"/>
          </a:xfrm>
          <a:prstGeom prst="rect">
            <a:avLst/>
          </a:prstGeom>
        </p:spPr>
      </p:pic>
      <p:pic>
        <p:nvPicPr>
          <p:cNvPr id="14" name="picture 94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43200000">
            <a:off x="517525" y="3725545"/>
            <a:ext cx="3602355" cy="2179955"/>
          </a:xfrm>
          <a:prstGeom prst="rect">
            <a:avLst/>
          </a:prstGeom>
        </p:spPr>
      </p:pic>
      <p:pic>
        <p:nvPicPr>
          <p:cNvPr id="114" name="picture 114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 rot="21600000">
            <a:off x="4269740" y="3739515"/>
            <a:ext cx="3836670" cy="2166620"/>
          </a:xfrm>
          <a:prstGeom prst="rect">
            <a:avLst/>
          </a:prstGeom>
        </p:spPr>
      </p:pic>
      <p:pic>
        <p:nvPicPr>
          <p:cNvPr id="112" name="picture 11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 rot="21600000">
            <a:off x="8308975" y="3725545"/>
            <a:ext cx="3529330" cy="2179320"/>
          </a:xfrm>
          <a:prstGeom prst="rect">
            <a:avLst/>
          </a:prstGeom>
        </p:spPr>
      </p:pic>
    </p:spTree>
    <p:custDataLst>
      <p:tags r:id="rId1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414.15,&quot;left&quot;:34.45,&quot;top&quot;:79.45,&quot;width&quot;:898.8}"/>
</p:tagLst>
</file>

<file path=ppt/tags/tag21.xml><?xml version="1.0" encoding="utf-8"?>
<p:tagLst xmlns:p="http://schemas.openxmlformats.org/presentationml/2006/main">
  <p:tag name="KSO_WM_DIAGRAM_VIRTUALLY_FRAME" val="{&quot;height&quot;:414.15,&quot;left&quot;:34.45,&quot;top&quot;:79.45,&quot;width&quot;:898.8}"/>
</p:tagLst>
</file>

<file path=ppt/tags/tag22.xml><?xml version="1.0" encoding="utf-8"?>
<p:tagLst xmlns:p="http://schemas.openxmlformats.org/presentationml/2006/main">
  <p:tag name="KSO_WM_DIAGRAM_VIRTUALLY_FRAME" val="{&quot;height&quot;:414.15,&quot;left&quot;:34.45,&quot;top&quot;:79.45,&quot;width&quot;:898.8}"/>
</p:tagLst>
</file>

<file path=ppt/tags/tag23.xml><?xml version="1.0" encoding="utf-8"?>
<p:tagLst xmlns:p="http://schemas.openxmlformats.org/presentationml/2006/main">
  <p:tag name="KSO_WM_DIAGRAM_VIRTUALLY_FRAME" val="{&quot;height&quot;:414.15,&quot;left&quot;:34.45,&quot;top&quot;:79.45,&quot;width&quot;:898.8}"/>
</p:tagLst>
</file>

<file path=ppt/tags/tag24.xml><?xml version="1.0" encoding="utf-8"?>
<p:tagLst xmlns:p="http://schemas.openxmlformats.org/presentationml/2006/main">
  <p:tag name="KSO_WM_DIAGRAM_VIRTUALLY_FRAME" val="{&quot;height&quot;:414.15,&quot;left&quot;:34.45,&quot;top&quot;:79.45,&quot;width&quot;:898.8}"/>
</p:tagLst>
</file>

<file path=ppt/tags/tag25.xml><?xml version="1.0" encoding="utf-8"?>
<p:tagLst xmlns:p="http://schemas.openxmlformats.org/presentationml/2006/main">
  <p:tag name="KSO_WM_DIAGRAM_VIRTUALLY_FRAME" val="{&quot;height&quot;:414.15,&quot;left&quot;:34.45,&quot;top&quot;:79.45,&quot;width&quot;:898.8}"/>
</p:tagLst>
</file>

<file path=ppt/tags/tag26.xml><?xml version="1.0" encoding="utf-8"?>
<p:tagLst xmlns:p="http://schemas.openxmlformats.org/presentationml/2006/main">
  <p:tag name="KSO_WM_DIAGRAM_VIRTUALLY_FRAME" val="{&quot;height&quot;:414.15,&quot;left&quot;:34.45,&quot;top&quot;:79.45,&quot;width&quot;:898.8}"/>
</p:tagLst>
</file>

<file path=ppt/tags/tag27.xml><?xml version="1.0" encoding="utf-8"?>
<p:tagLst xmlns:p="http://schemas.openxmlformats.org/presentationml/2006/main">
  <p:tag name="KSO_WM_DIAGRAM_VIRTUALLY_FRAME" val="{&quot;height&quot;:414.15,&quot;left&quot;:34.45,&quot;top&quot;:79.45,&quot;width&quot;:898.8}"/>
</p:tagLst>
</file>

<file path=ppt/tags/tag28.xml><?xml version="1.0" encoding="utf-8"?>
<p:tagLst xmlns:p="http://schemas.openxmlformats.org/presentationml/2006/main">
  <p:tag name="KSO_WM_DIAGRAM_VIRTUALLY_FRAME" val="{&quot;height&quot;:414.15,&quot;left&quot;:34.45,&quot;top&quot;:79.45,&quot;width&quot;:898.8}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commondata" val="eyJoZGlkIjoiODc3ODQzMGUxZTBjYTBhNGRiMTVhNzE4MzhhYmZlNzMifQ=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Wingdings</vt:lpstr>
      <vt:lpstr>Times New Roman</vt:lpstr>
      <vt:lpstr>Arial Unicode MS</vt:lpstr>
      <vt:lpstr>Calibri</vt:lpstr>
      <vt:lpstr>Office 主题​​</vt:lpstr>
      <vt:lpstr>广州途乐 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230</cp:revision>
  <dcterms:created xsi:type="dcterms:W3CDTF">2019-06-19T02:08:00Z</dcterms:created>
  <dcterms:modified xsi:type="dcterms:W3CDTF">2024-11-08T06:45:21Z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3E3BD9E98B624B108D4A6BD97F7593CE_12</vt:lpwstr>
  </property>
</Properties>
</file>