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419" r:id="rId3"/>
    <p:sldId id="414" r:id="rId4"/>
    <p:sldId id="415" r:id="rId5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7" userDrawn="1">
          <p15:clr>
            <a:srgbClr val="A4A3A4"/>
          </p15:clr>
        </p15:guide>
        <p15:guide id="2" pos="3886" userDrawn="1">
          <p15:clr>
            <a:srgbClr val="A4A3A4"/>
          </p15:clr>
        </p15:guide>
        <p15:guide id="3" orient="horz" pos="2336" userDrawn="1">
          <p15:clr>
            <a:srgbClr val="A4A3A4"/>
          </p15:clr>
        </p15:guide>
        <p15:guide id="4" pos="307" userDrawn="1">
          <p15:clr>
            <a:srgbClr val="A4A3A4"/>
          </p15:clr>
        </p15:guide>
        <p15:guide id="5" pos="7444" userDrawn="1">
          <p15:clr>
            <a:srgbClr val="A4A3A4"/>
          </p15:clr>
        </p15:guide>
        <p15:guide id="6" orient="horz" pos="637" userDrawn="1">
          <p15:clr>
            <a:srgbClr val="A4A3A4"/>
          </p15:clr>
        </p15:guide>
        <p15:guide id="7" orient="horz" pos="3382" userDrawn="1">
          <p15:clr>
            <a:srgbClr val="A4A3A4"/>
          </p15:clr>
        </p15:guide>
        <p15:guide id="8" orient="horz" pos="1038" userDrawn="1">
          <p15:clr>
            <a:srgbClr val="A4A3A4"/>
          </p15:clr>
        </p15:guide>
        <p15:guide id="9" pos="5226" userDrawn="1">
          <p15:clr>
            <a:srgbClr val="A4A3A4"/>
          </p15:clr>
        </p15:guide>
        <p15:guide id="10" orient="horz" pos="3023" userDrawn="1">
          <p15:clr>
            <a:srgbClr val="A4A3A4"/>
          </p15:clr>
        </p15:guide>
        <p15:guide id="11" orient="horz" pos="889" userDrawn="1">
          <p15:clr>
            <a:srgbClr val="A4A3A4"/>
          </p15:clr>
        </p15:guide>
        <p15:guide id="12" pos="2550" userDrawn="1">
          <p15:clr>
            <a:srgbClr val="A4A3A4"/>
          </p15:clr>
        </p15:guide>
        <p15:guide id="13" pos="2550" userDrawn="1">
          <p15:clr>
            <a:srgbClr val="A4A3A4"/>
          </p15:clr>
        </p15:guide>
        <p15:guide id="14" pos="5226" userDrawn="1">
          <p15:clr>
            <a:srgbClr val="A4A3A4"/>
          </p15:clr>
        </p15:guide>
        <p15:guide id="15" orient="horz" pos="2127" userDrawn="1">
          <p15:clr>
            <a:srgbClr val="A4A3A4"/>
          </p15:clr>
        </p15:guide>
        <p15:guide id="16" orient="horz" pos="37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E552E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27"/>
        <p:guide pos="3886"/>
        <p:guide orient="horz" pos="2336"/>
        <p:guide pos="307"/>
        <p:guide pos="7444"/>
        <p:guide orient="horz" pos="637"/>
        <p:guide orient="horz" pos="3382"/>
        <p:guide orient="horz" pos="1038"/>
        <p:guide pos="5226"/>
        <p:guide orient="horz" pos="3023"/>
        <p:guide orient="horz" pos="889"/>
        <p:guide pos="2550"/>
        <p:guide pos="2550"/>
        <p:guide pos="5226"/>
        <p:guide orient="horz" pos="2127"/>
        <p:guide orient="horz" pos="3712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2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image" Target="../media/image1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9265" y="1012190"/>
            <a:ext cx="11236325" cy="6350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69125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sz="8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9005870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3236595" y="615950"/>
            <a:ext cx="8954770" cy="0"/>
          </a:xfrm>
          <a:prstGeom prst="line">
            <a:avLst/>
          </a:prstGeom>
          <a:ln w="38100" cmpd="sng">
            <a:solidFill>
              <a:srgbClr val="FE552E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 descr="试俱LOGO+R"/>
          <p:cNvPicPr>
            <a:picLocks noChangeAspect="1"/>
          </p:cNvPicPr>
          <p:nvPr userDrawn="1"/>
        </p:nvPicPr>
        <p:blipFill>
          <a:blip r:embed="rId6"/>
          <a:srcRect t="20313" b="21979"/>
          <a:stretch>
            <a:fillRect/>
          </a:stretch>
        </p:blipFill>
        <p:spPr>
          <a:xfrm>
            <a:off x="326390" y="214630"/>
            <a:ext cx="2907030" cy="5302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9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7.jpeg"/><Relationship Id="rId8" Type="http://schemas.openxmlformats.org/officeDocument/2006/relationships/image" Target="../media/image6.jpeg"/><Relationship Id="rId7" Type="http://schemas.openxmlformats.org/officeDocument/2006/relationships/image" Target="../media/image5.jpeg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4" Type="http://schemas.openxmlformats.org/officeDocument/2006/relationships/tags" Target="../tags/tag23.xml"/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5" Type="http://schemas.openxmlformats.org/officeDocument/2006/relationships/notesSlide" Target="../notesSlides/notesSlide1.xml"/><Relationship Id="rId14" Type="http://schemas.openxmlformats.org/officeDocument/2006/relationships/slideLayout" Target="../slideLayouts/slideLayout1.xml"/><Relationship Id="rId13" Type="http://schemas.openxmlformats.org/officeDocument/2006/relationships/tags" Target="../tags/tag26.xml"/><Relationship Id="rId12" Type="http://schemas.openxmlformats.org/officeDocument/2006/relationships/image" Target="../media/image10.jpeg"/><Relationship Id="rId11" Type="http://schemas.openxmlformats.org/officeDocument/2006/relationships/image" Target="../media/image9.jpeg"/><Relationship Id="rId10" Type="http://schemas.openxmlformats.org/officeDocument/2006/relationships/image" Target="../media/image8.jpeg"/><Relationship Id="rId1" Type="http://schemas.openxmlformats.org/officeDocument/2006/relationships/tags" Target="../tags/tag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3" name="图片 2"/>
          <p:cNvPicPr/>
          <p:nvPr/>
        </p:nvPicPr>
        <p:blipFill>
          <a:blip r:embed="rId1"/>
          <a:srcRect/>
          <a:stretch>
            <a:fillRect/>
          </a:stretch>
        </p:blipFill>
        <p:spPr>
          <a:xfrm>
            <a:off x="487680" y="1012190"/>
            <a:ext cx="11330305" cy="584581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 rot="10800000">
            <a:off x="492760" y="5369560"/>
            <a:ext cx="11325860" cy="1485265"/>
          </a:xfrm>
          <a:prstGeom prst="rect">
            <a:avLst/>
          </a:prstGeom>
          <a:gradFill>
            <a:gsLst>
              <a:gs pos="0">
                <a:schemeClr val="tx1">
                  <a:alpha val="43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487680" y="1012190"/>
            <a:ext cx="11343640" cy="1485265"/>
          </a:xfrm>
          <a:prstGeom prst="rect">
            <a:avLst/>
          </a:prstGeom>
          <a:gradFill>
            <a:gsLst>
              <a:gs pos="0">
                <a:schemeClr val="tx1">
                  <a:alpha val="43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标题 10"/>
          <p:cNvSpPr>
            <a:spLocks noGrp="1"/>
          </p:cNvSpPr>
          <p:nvPr>
            <p:ph type="title"/>
          </p:nvPr>
        </p:nvSpPr>
        <p:spPr>
          <a:xfrm>
            <a:off x="558165" y="1012190"/>
            <a:ext cx="11236325" cy="635000"/>
          </a:xfrm>
        </p:spPr>
        <p:txBody>
          <a:bodyPr/>
          <a:p>
            <a:r>
              <a:rPr lang="zh-CN" altLang="en-US" sz="2800">
                <a:solidFill>
                  <a:schemeClr val="bg1"/>
                </a:solidFill>
              </a:rPr>
              <a:t>合肥园博园</a:t>
            </a:r>
            <a:r>
              <a:rPr lang="en-US" altLang="zh-CN" sz="2800">
                <a:solidFill>
                  <a:schemeClr val="bg1"/>
                </a:solidFill>
              </a:rPr>
              <a:t> </a:t>
            </a:r>
            <a:r>
              <a:rPr sz="2800">
                <a:solidFill>
                  <a:schemeClr val="bg1"/>
                </a:solidFill>
              </a:rPr>
              <a:t>试驾场地</a:t>
            </a:r>
            <a:endParaRPr sz="2800">
              <a:solidFill>
                <a:schemeClr val="bg1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22605" y="5841365"/>
            <a:ext cx="1129538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zh-CN" sz="1200" b="1" spc="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合肥园博园试驾场地，位于</a:t>
            </a:r>
            <a:r>
              <a:rPr lang="zh-CN" altLang="en-US" sz="1200" b="1" spc="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合肥市包河区包河大道，前身为合肥骆岗机场，于</a:t>
            </a:r>
            <a:r>
              <a:rPr lang="en-US" altLang="zh-CN" sz="1200" b="1" spc="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2020</a:t>
            </a:r>
            <a:r>
              <a:rPr lang="zh-CN" altLang="en-US" sz="1200" b="1" spc="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年正式启动建设。</a:t>
            </a:r>
            <a:r>
              <a:rPr lang="en-US" altLang="zh-CN" sz="1200" b="1" spc="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2023</a:t>
            </a:r>
            <a:r>
              <a:rPr lang="zh-CN" altLang="en-US" sz="1200" b="1" spc="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年</a:t>
            </a:r>
            <a:r>
              <a:rPr lang="en-US" altLang="zh-CN" sz="1200" b="1" spc="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9</a:t>
            </a:r>
            <a:r>
              <a:rPr lang="zh-CN" altLang="en-US" sz="1200" b="1" spc="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月</a:t>
            </a:r>
            <a:r>
              <a:rPr lang="en-US" altLang="zh-CN" sz="1200" b="1" spc="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26</a:t>
            </a:r>
            <a:r>
              <a:rPr lang="zh-CN" altLang="en-US" sz="1200" b="1" spc="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日，在第十四届中国（合肥）国际园林博览会开幕之际，骆岗公园部分园区正式对外开放，是</a:t>
            </a:r>
            <a:r>
              <a:rPr lang="en-US" altLang="zh-CN" sz="1200" b="1" spc="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“</a:t>
            </a:r>
            <a:r>
              <a:rPr lang="zh-CN" altLang="en-US" sz="1200" b="1" spc="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世界最大城市公园</a:t>
            </a:r>
            <a:r>
              <a:rPr lang="en-US" altLang="zh-CN" sz="1200" b="1" spc="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”</a:t>
            </a:r>
            <a:r>
              <a:rPr lang="zh-CN" altLang="en-US" sz="1200" b="1" spc="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，场地长</a:t>
            </a:r>
            <a:r>
              <a:rPr lang="en-US" altLang="zh-CN" sz="1200" b="1" spc="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200</a:t>
            </a:r>
            <a:r>
              <a:rPr lang="zh-CN" altLang="en-US" sz="1200" b="1" spc="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米，宽</a:t>
            </a:r>
            <a:r>
              <a:rPr lang="en-US" altLang="zh-CN" sz="1200" b="1" spc="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50</a:t>
            </a:r>
            <a:r>
              <a:rPr lang="zh-CN" altLang="en-US" sz="1200" b="1" spc="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米，总面积</a:t>
            </a:r>
            <a:r>
              <a:rPr lang="en-US" altLang="zh-CN" sz="1200" b="1" spc="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10000</a:t>
            </a:r>
            <a:r>
              <a:rPr lang="zh-CN" altLang="en-US" sz="1200" b="1" spc="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平米，柏油硬化全封闭场地，适合汽车试乘试驾活动。</a:t>
            </a:r>
            <a:endParaRPr lang="zh-CN" altLang="en-US" sz="1200" b="1" spc="1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8" name="文本框 7"/>
          <p:cNvSpPr txBox="1"/>
          <p:nvPr/>
        </p:nvSpPr>
        <p:spPr>
          <a:xfrm>
            <a:off x="8042910" y="3586480"/>
            <a:ext cx="377507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n-ea"/>
                <a:cs typeface="+mn-ea"/>
                <a:sym typeface="+mn-ea"/>
              </a:rPr>
              <a:t>场地费用：</a:t>
            </a:r>
            <a:r>
              <a:rPr lang="en-US" altLang="zh-CN" sz="1200">
                <a:solidFill>
                  <a:schemeClr val="tx1"/>
                </a:solidFill>
                <a:effectLst/>
                <a:latin typeface="+mn-ea"/>
                <a:cs typeface="+mn-ea"/>
                <a:sym typeface="+mn-ea"/>
              </a:rPr>
              <a:t>5</a:t>
            </a:r>
            <a:r>
              <a:rPr lang="zh-CN" altLang="en-US" sz="1200">
                <a:solidFill>
                  <a:schemeClr val="tx1"/>
                </a:solidFill>
                <a:effectLst/>
                <a:latin typeface="+mn-ea"/>
                <a:cs typeface="+mn-ea"/>
                <a:sym typeface="+mn-ea"/>
              </a:rPr>
              <a:t>万/天</a:t>
            </a:r>
            <a:endParaRPr lang="zh-CN" altLang="en-US" sz="1200" b="1">
              <a:solidFill>
                <a:schemeClr val="tx1"/>
              </a:solidFill>
              <a:effectLst/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n-ea"/>
                <a:cs typeface="+mn-ea"/>
              </a:rPr>
              <a:t>场地面积：</a:t>
            </a:r>
            <a:r>
              <a:rPr lang="zh-CN" altLang="en-US" sz="1200">
                <a:solidFill>
                  <a:schemeClr val="tx1"/>
                </a:solidFill>
                <a:latin typeface="+mn-ea"/>
                <a:cs typeface="+mn-ea"/>
              </a:rPr>
              <a:t>长</a:t>
            </a:r>
            <a:r>
              <a:rPr lang="en-US" altLang="zh-CN" sz="1200">
                <a:solidFill>
                  <a:schemeClr val="tx1"/>
                </a:solidFill>
                <a:latin typeface="+mn-ea"/>
                <a:cs typeface="+mn-ea"/>
              </a:rPr>
              <a:t>200</a:t>
            </a:r>
            <a:r>
              <a:rPr lang="zh-CN" altLang="en-US" sz="1200">
                <a:solidFill>
                  <a:schemeClr val="tx1"/>
                </a:solidFill>
                <a:latin typeface="+mn-ea"/>
                <a:cs typeface="+mn-ea"/>
              </a:rPr>
              <a:t>米</a:t>
            </a:r>
            <a:r>
              <a:rPr lang="en-US" altLang="zh-CN" sz="1200">
                <a:solidFill>
                  <a:schemeClr val="tx1"/>
                </a:solidFill>
                <a:latin typeface="+mn-ea"/>
                <a:cs typeface="+mn-ea"/>
              </a:rPr>
              <a:t> </a:t>
            </a:r>
            <a:r>
              <a:rPr lang="zh-CN" altLang="en-US" sz="1200">
                <a:solidFill>
                  <a:schemeClr val="tx1"/>
                </a:solidFill>
                <a:latin typeface="+mn-ea"/>
                <a:cs typeface="+mn-ea"/>
              </a:rPr>
              <a:t>宽</a:t>
            </a:r>
            <a:r>
              <a:rPr lang="en-US" altLang="zh-CN" sz="1200">
                <a:solidFill>
                  <a:schemeClr val="tx1"/>
                </a:solidFill>
                <a:latin typeface="+mn-ea"/>
                <a:cs typeface="+mn-ea"/>
              </a:rPr>
              <a:t>50</a:t>
            </a:r>
            <a:r>
              <a:rPr lang="zh-CN" altLang="en-US" sz="1200">
                <a:solidFill>
                  <a:schemeClr val="tx1"/>
                </a:solidFill>
                <a:latin typeface="+mn-ea"/>
                <a:cs typeface="+mn-ea"/>
              </a:rPr>
              <a:t>米</a:t>
            </a:r>
            <a:r>
              <a:rPr lang="en-US" altLang="zh-CN" sz="1200">
                <a:solidFill>
                  <a:schemeClr val="tx1"/>
                </a:solidFill>
                <a:latin typeface="+mn-ea"/>
                <a:cs typeface="+mn-ea"/>
              </a:rPr>
              <a:t> </a:t>
            </a:r>
            <a:r>
              <a:rPr lang="zh-CN" altLang="en-US" sz="1200">
                <a:solidFill>
                  <a:schemeClr val="tx1"/>
                </a:solidFill>
                <a:latin typeface="+mn-ea"/>
                <a:cs typeface="+mn-ea"/>
              </a:rPr>
              <a:t>总面积</a:t>
            </a:r>
            <a:r>
              <a:rPr lang="en-US" altLang="zh-CN" sz="1200">
                <a:solidFill>
                  <a:schemeClr val="tx1"/>
                </a:solidFill>
                <a:latin typeface="+mn-ea"/>
                <a:cs typeface="+mn-ea"/>
              </a:rPr>
              <a:t>10000</a:t>
            </a:r>
            <a:r>
              <a:rPr lang="zh-CN" altLang="en-US" sz="1200">
                <a:solidFill>
                  <a:schemeClr val="tx1"/>
                </a:solidFill>
                <a:latin typeface="+mn-ea"/>
                <a:cs typeface="+mn-ea"/>
              </a:rPr>
              <a:t>平米</a:t>
            </a:r>
            <a:r>
              <a:rPr lang="en-US" altLang="zh-CN" sz="1200">
                <a:solidFill>
                  <a:schemeClr val="tx1"/>
                </a:solidFill>
                <a:latin typeface="+mn-ea"/>
                <a:cs typeface="+mn-ea"/>
              </a:rPr>
              <a:t> </a:t>
            </a:r>
            <a:r>
              <a:rPr lang="zh-CN" altLang="en-US" sz="1200">
                <a:solidFill>
                  <a:schemeClr val="tx1"/>
                </a:solidFill>
                <a:latin typeface="+mn-ea"/>
                <a:cs typeface="+mn-ea"/>
              </a:rPr>
              <a:t>全封闭柏油路面</a:t>
            </a:r>
            <a:endParaRPr lang="zh-CN" altLang="en-US" sz="1200" b="1">
              <a:solidFill>
                <a:schemeClr val="tx1"/>
              </a:solidFill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n-ea"/>
                <a:cs typeface="+mn-ea"/>
              </a:rPr>
              <a:t>供电供水：</a:t>
            </a:r>
            <a:r>
              <a:rPr lang="en-US" altLang="zh-CN" sz="1200">
                <a:solidFill>
                  <a:schemeClr val="tx1"/>
                </a:solidFill>
                <a:latin typeface="+mn-ea"/>
                <a:cs typeface="+mn-ea"/>
              </a:rPr>
              <a:t>380V/100kw</a:t>
            </a:r>
            <a:r>
              <a:rPr lang="zh-CN" altLang="en-US" sz="1200" b="1">
                <a:solidFill>
                  <a:schemeClr val="tx1"/>
                </a:solidFill>
                <a:latin typeface="+mn-ea"/>
                <a:cs typeface="+mn-ea"/>
              </a:rPr>
              <a:t>  </a:t>
            </a:r>
            <a:r>
              <a:rPr lang="zh-CN" altLang="en-US" sz="1200">
                <a:solidFill>
                  <a:schemeClr val="tx1"/>
                </a:solidFill>
                <a:latin typeface="+mn-ea"/>
                <a:cs typeface="+mn-ea"/>
              </a:rPr>
              <a:t>方便接水</a:t>
            </a:r>
            <a:endParaRPr lang="zh-CN" altLang="en-US" sz="1200" b="1">
              <a:solidFill>
                <a:schemeClr val="tx1"/>
              </a:solidFill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n-ea"/>
                <a:cs typeface="+mn-ea"/>
              </a:rPr>
              <a:t>配套设施：</a:t>
            </a:r>
            <a:r>
              <a:rPr lang="zh-CN" altLang="en-US" sz="1200">
                <a:solidFill>
                  <a:schemeClr val="tx1"/>
                </a:solidFill>
                <a:latin typeface="+mn-ea"/>
                <a:cs typeface="+mn-ea"/>
              </a:rPr>
              <a:t>停车位</a:t>
            </a:r>
            <a:r>
              <a:rPr lang="en-US" altLang="zh-CN" sz="1200">
                <a:solidFill>
                  <a:schemeClr val="tx1"/>
                </a:solidFill>
                <a:latin typeface="+mn-ea"/>
                <a:cs typeface="+mn-ea"/>
              </a:rPr>
              <a:t> </a:t>
            </a:r>
            <a:r>
              <a:rPr lang="zh-CN" altLang="en-US" sz="1200">
                <a:latin typeface="+mn-ea"/>
                <a:cs typeface="+mn-ea"/>
                <a:sym typeface="+mn-ea"/>
              </a:rPr>
              <a:t>固定洗手间</a:t>
            </a:r>
            <a:endParaRPr lang="en-US" altLang="zh-CN" sz="1200">
              <a:solidFill>
                <a:schemeClr val="tx1"/>
              </a:solidFill>
              <a:latin typeface="+mn-ea"/>
              <a:cs typeface="+mn-ea"/>
            </a:endParaRPr>
          </a:p>
        </p:txBody>
      </p:sp>
      <p:pic>
        <p:nvPicPr>
          <p:cNvPr id="2" name="图片 1" descr="合肥园博园 试驾场地-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7680" y="1323975"/>
            <a:ext cx="6977380" cy="4935220"/>
          </a:xfrm>
          <a:prstGeom prst="rect">
            <a:avLst/>
          </a:prstGeom>
        </p:spPr>
      </p:pic>
      <p:pic>
        <p:nvPicPr>
          <p:cNvPr id="3" name="图片 2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8054340" y="986155"/>
            <a:ext cx="3763645" cy="244284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437515" y="3397250"/>
            <a:ext cx="357251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+mn-ea"/>
                <a:cs typeface="+mn-ea"/>
                <a:sym typeface="+mn-ea"/>
              </a:rPr>
              <a:t>梅赛德斯奔驰</a:t>
            </a:r>
            <a:r>
              <a:rPr lang="en-US" altLang="zh-CN" sz="1200">
                <a:latin typeface="+mn-ea"/>
                <a:cs typeface="+mn-ea"/>
                <a:sym typeface="+mn-ea"/>
              </a:rPr>
              <a:t> </a:t>
            </a:r>
            <a:r>
              <a:rPr lang="zh-CN" altLang="en-US" sz="1200">
                <a:latin typeface="+mn-ea"/>
                <a:cs typeface="+mn-ea"/>
                <a:sym typeface="+mn-ea"/>
              </a:rPr>
              <a:t>长轴</a:t>
            </a:r>
            <a:r>
              <a:rPr lang="en-US" altLang="zh-CN" sz="1200">
                <a:latin typeface="+mn-ea"/>
                <a:cs typeface="+mn-ea"/>
                <a:sym typeface="+mn-ea"/>
              </a:rPr>
              <a:t>E</a:t>
            </a:r>
            <a:r>
              <a:rPr lang="zh-CN" altLang="en-US" sz="1200">
                <a:latin typeface="+mn-ea"/>
                <a:cs typeface="+mn-ea"/>
                <a:sym typeface="+mn-ea"/>
              </a:rPr>
              <a:t>试驾活动</a:t>
            </a:r>
            <a:endParaRPr lang="zh-CN" altLang="en-US" sz="1200">
              <a:latin typeface="+mn-ea"/>
              <a:cs typeface="+mn-ea"/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289925" y="3363595"/>
            <a:ext cx="352361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+mn-ea"/>
                <a:cs typeface="+mn-ea"/>
                <a:sym typeface="+mn-ea"/>
              </a:rPr>
              <a:t>梅赛德斯奔驰</a:t>
            </a:r>
            <a:r>
              <a:rPr lang="en-US" altLang="zh-CN" sz="1200">
                <a:latin typeface="+mn-ea"/>
                <a:cs typeface="+mn-ea"/>
                <a:sym typeface="+mn-ea"/>
              </a:rPr>
              <a:t> </a:t>
            </a:r>
            <a:r>
              <a:rPr lang="zh-CN" altLang="en-US" sz="1200">
                <a:latin typeface="+mn-ea"/>
                <a:cs typeface="+mn-ea"/>
                <a:sym typeface="+mn-ea"/>
              </a:rPr>
              <a:t>天地即征途</a:t>
            </a:r>
            <a:r>
              <a:rPr lang="en-US" altLang="zh-CN" sz="1200">
                <a:latin typeface="+mn-ea"/>
                <a:cs typeface="+mn-ea"/>
                <a:sym typeface="+mn-ea"/>
              </a:rPr>
              <a:t> </a:t>
            </a:r>
            <a:r>
              <a:rPr lang="zh-CN" altLang="en-US" sz="1200">
                <a:latin typeface="+mn-ea"/>
                <a:cs typeface="+mn-ea"/>
                <a:sym typeface="+mn-ea"/>
              </a:rPr>
              <a:t>试驾活动</a:t>
            </a:r>
            <a:endParaRPr lang="zh-CN" altLang="en-US" sz="1200">
              <a:latin typeface="+mn-ea"/>
              <a:cs typeface="+mn-ea"/>
              <a:sym typeface="+mn-ea"/>
            </a:endParaRPr>
          </a:p>
        </p:txBody>
      </p:sp>
      <p:sp>
        <p:nvSpPr>
          <p:cNvPr id="10" name="文本框 9"/>
          <p:cNvSpPr txBox="1"/>
          <p:nvPr>
            <p:custDataLst>
              <p:tags r:id="rId3"/>
            </p:custDataLst>
          </p:nvPr>
        </p:nvSpPr>
        <p:spPr>
          <a:xfrm>
            <a:off x="438785" y="5993130"/>
            <a:ext cx="356997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+mn-ea"/>
                <a:cs typeface="+mn-ea"/>
                <a:sym typeface="+mn-ea"/>
              </a:rPr>
              <a:t>梅赛德斯奔驰</a:t>
            </a:r>
            <a:r>
              <a:rPr lang="en-US" altLang="zh-CN" sz="1200">
                <a:latin typeface="+mn-ea"/>
                <a:cs typeface="+mn-ea"/>
                <a:sym typeface="+mn-ea"/>
              </a:rPr>
              <a:t> </a:t>
            </a:r>
            <a:r>
              <a:rPr lang="zh-CN" altLang="en-US" sz="1200">
                <a:latin typeface="+mn-ea"/>
                <a:cs typeface="+mn-ea"/>
                <a:sym typeface="+mn-ea"/>
              </a:rPr>
              <a:t>天地即征途</a:t>
            </a:r>
            <a:r>
              <a:rPr lang="en-US" altLang="zh-CN" sz="1200">
                <a:latin typeface="+mn-ea"/>
                <a:cs typeface="+mn-ea"/>
                <a:sym typeface="+mn-ea"/>
              </a:rPr>
              <a:t> </a:t>
            </a:r>
            <a:r>
              <a:rPr lang="zh-CN" altLang="en-US" sz="1200">
                <a:latin typeface="+mn-ea"/>
                <a:cs typeface="+mn-ea"/>
                <a:sym typeface="+mn-ea"/>
              </a:rPr>
              <a:t>试驾活动</a:t>
            </a:r>
            <a:endParaRPr lang="zh-CN" altLang="en-US" sz="1200">
              <a:sym typeface="+mn-ea"/>
            </a:endParaRPr>
          </a:p>
        </p:txBody>
      </p:sp>
      <p:sp>
        <p:nvSpPr>
          <p:cNvPr id="5" name="文本框 4"/>
          <p:cNvSpPr txBox="1"/>
          <p:nvPr>
            <p:custDataLst>
              <p:tags r:id="rId4"/>
            </p:custDataLst>
          </p:nvPr>
        </p:nvSpPr>
        <p:spPr>
          <a:xfrm>
            <a:off x="4257040" y="3377565"/>
            <a:ext cx="376174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+mn-ea"/>
                <a:cs typeface="+mn-ea"/>
                <a:sym typeface="+mn-ea"/>
              </a:rPr>
              <a:t>梅赛德斯奔驰</a:t>
            </a:r>
            <a:r>
              <a:rPr lang="en-US" altLang="zh-CN" sz="1200">
                <a:latin typeface="+mn-ea"/>
                <a:cs typeface="+mn-ea"/>
                <a:sym typeface="+mn-ea"/>
              </a:rPr>
              <a:t> </a:t>
            </a:r>
            <a:r>
              <a:rPr lang="zh-CN" altLang="en-US" sz="1200">
                <a:latin typeface="+mn-ea"/>
                <a:cs typeface="+mn-ea"/>
                <a:sym typeface="+mn-ea"/>
              </a:rPr>
              <a:t>长轴</a:t>
            </a:r>
            <a:r>
              <a:rPr lang="en-US" altLang="zh-CN" sz="1200">
                <a:latin typeface="+mn-ea"/>
                <a:cs typeface="+mn-ea"/>
                <a:sym typeface="+mn-ea"/>
              </a:rPr>
              <a:t>E</a:t>
            </a:r>
            <a:r>
              <a:rPr lang="zh-CN" altLang="en-US" sz="1200">
                <a:latin typeface="+mn-ea"/>
                <a:cs typeface="+mn-ea"/>
                <a:sym typeface="+mn-ea"/>
              </a:rPr>
              <a:t>试驾活动</a:t>
            </a:r>
            <a:endParaRPr lang="zh-CN" altLang="en-US" sz="1200">
              <a:latin typeface="+mn-ea"/>
              <a:cs typeface="+mn-ea"/>
            </a:endParaRPr>
          </a:p>
        </p:txBody>
      </p:sp>
      <p:sp>
        <p:nvSpPr>
          <p:cNvPr id="7" name="文本框 6"/>
          <p:cNvSpPr txBox="1"/>
          <p:nvPr>
            <p:custDataLst>
              <p:tags r:id="rId5"/>
            </p:custDataLst>
          </p:nvPr>
        </p:nvSpPr>
        <p:spPr>
          <a:xfrm>
            <a:off x="8324215" y="5993130"/>
            <a:ext cx="350583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1200">
                <a:sym typeface="+mn-ea"/>
              </a:rPr>
              <a:t>方程豹试驾活动</a:t>
            </a:r>
            <a:endParaRPr lang="zh-CN" sz="1200">
              <a:latin typeface="+mn-ea"/>
              <a:cs typeface="+mn-ea"/>
            </a:endParaRPr>
          </a:p>
        </p:txBody>
      </p:sp>
      <p:sp>
        <p:nvSpPr>
          <p:cNvPr id="17" name="文本框 16"/>
          <p:cNvSpPr txBox="1"/>
          <p:nvPr>
            <p:custDataLst>
              <p:tags r:id="rId6"/>
            </p:custDataLst>
          </p:nvPr>
        </p:nvSpPr>
        <p:spPr>
          <a:xfrm>
            <a:off x="4269105" y="5993130"/>
            <a:ext cx="378460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1200">
                <a:sym typeface="+mn-ea"/>
              </a:rPr>
              <a:t>方程豹试驾活动</a:t>
            </a:r>
            <a:endParaRPr lang="zh-CN" sz="1200">
              <a:sym typeface="+mn-ea"/>
            </a:endParaRPr>
          </a:p>
        </p:txBody>
      </p:sp>
      <p:pic>
        <p:nvPicPr>
          <p:cNvPr id="3" name="图片 2"/>
          <p:cNvPicPr/>
          <p:nvPr/>
        </p:nvPicPr>
        <p:blipFill>
          <a:blip r:embed="rId7"/>
          <a:srcRect/>
          <a:stretch>
            <a:fillRect/>
          </a:stretch>
        </p:blipFill>
        <p:spPr>
          <a:xfrm>
            <a:off x="487680" y="1012190"/>
            <a:ext cx="3561080" cy="2190115"/>
          </a:xfrm>
          <a:prstGeom prst="rect">
            <a:avLst/>
          </a:prstGeom>
        </p:spPr>
      </p:pic>
      <p:pic>
        <p:nvPicPr>
          <p:cNvPr id="8" name="图片 7"/>
          <p:cNvPicPr/>
          <p:nvPr/>
        </p:nvPicPr>
        <p:blipFill>
          <a:blip r:embed="rId8"/>
          <a:srcRect/>
          <a:stretch>
            <a:fillRect/>
          </a:stretch>
        </p:blipFill>
        <p:spPr>
          <a:xfrm>
            <a:off x="4208780" y="1009015"/>
            <a:ext cx="3927475" cy="2212975"/>
          </a:xfrm>
          <a:prstGeom prst="rect">
            <a:avLst/>
          </a:prstGeom>
        </p:spPr>
      </p:pic>
      <p:pic>
        <p:nvPicPr>
          <p:cNvPr id="9" name="图片 8"/>
          <p:cNvPicPr/>
          <p:nvPr/>
        </p:nvPicPr>
        <p:blipFill>
          <a:blip r:embed="rId9"/>
          <a:srcRect/>
          <a:stretch>
            <a:fillRect/>
          </a:stretch>
        </p:blipFill>
        <p:spPr>
          <a:xfrm>
            <a:off x="8296275" y="1009650"/>
            <a:ext cx="3502660" cy="2192655"/>
          </a:xfrm>
          <a:prstGeom prst="rect">
            <a:avLst/>
          </a:prstGeom>
        </p:spPr>
      </p:pic>
      <p:pic>
        <p:nvPicPr>
          <p:cNvPr id="11" name="图片 10"/>
          <p:cNvPicPr/>
          <p:nvPr/>
        </p:nvPicPr>
        <p:blipFill>
          <a:blip r:embed="rId10"/>
          <a:srcRect/>
          <a:stretch>
            <a:fillRect/>
          </a:stretch>
        </p:blipFill>
        <p:spPr>
          <a:xfrm>
            <a:off x="466090" y="3713480"/>
            <a:ext cx="3581400" cy="2192655"/>
          </a:xfrm>
          <a:prstGeom prst="rect">
            <a:avLst/>
          </a:prstGeom>
        </p:spPr>
      </p:pic>
      <p:pic>
        <p:nvPicPr>
          <p:cNvPr id="12" name="图片 11"/>
          <p:cNvPicPr/>
          <p:nvPr/>
        </p:nvPicPr>
        <p:blipFill>
          <a:blip r:embed="rId11"/>
          <a:srcRect/>
          <a:stretch>
            <a:fillRect/>
          </a:stretch>
        </p:blipFill>
        <p:spPr>
          <a:xfrm>
            <a:off x="4179570" y="3707765"/>
            <a:ext cx="3964940" cy="2198370"/>
          </a:xfrm>
          <a:prstGeom prst="rect">
            <a:avLst/>
          </a:prstGeom>
        </p:spPr>
      </p:pic>
      <p:pic>
        <p:nvPicPr>
          <p:cNvPr id="14" name="图片 13"/>
          <p:cNvPicPr/>
          <p:nvPr/>
        </p:nvPicPr>
        <p:blipFill>
          <a:blip r:embed="rId12"/>
          <a:srcRect l="9537" t="59191" r="3461" b="9490"/>
          <a:stretch>
            <a:fillRect/>
          </a:stretch>
        </p:blipFill>
        <p:spPr>
          <a:xfrm>
            <a:off x="8301990" y="3700780"/>
            <a:ext cx="3508375" cy="2198370"/>
          </a:xfrm>
          <a:prstGeom prst="rect">
            <a:avLst/>
          </a:prstGeom>
        </p:spPr>
      </p:pic>
    </p:spTree>
    <p:custDataLst>
      <p:tags r:id="rId1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DIAGRAM_VIRTUALLY_FRAME" val="{&quot;height&quot;:414.15,&quot;left&quot;:34.45,&quot;top&quot;:79.45,&quot;width&quot;:897.05}"/>
</p:tagLst>
</file>

<file path=ppt/tags/tag21.xml><?xml version="1.0" encoding="utf-8"?>
<p:tagLst xmlns:p="http://schemas.openxmlformats.org/presentationml/2006/main">
  <p:tag name="KSO_WM_DIAGRAM_VIRTUALLY_FRAME" val="{&quot;height&quot;:414.15,&quot;left&quot;:34.45,&quot;top&quot;:79.45,&quot;width&quot;:897.05}"/>
</p:tagLst>
</file>

<file path=ppt/tags/tag22.xml><?xml version="1.0" encoding="utf-8"?>
<p:tagLst xmlns:p="http://schemas.openxmlformats.org/presentationml/2006/main">
  <p:tag name="KSO_WM_DIAGRAM_VIRTUALLY_FRAME" val="{&quot;height&quot;:414.15,&quot;left&quot;:34.45,&quot;top&quot;:79.45,&quot;width&quot;:897.05}"/>
</p:tagLst>
</file>

<file path=ppt/tags/tag23.xml><?xml version="1.0" encoding="utf-8"?>
<p:tagLst xmlns:p="http://schemas.openxmlformats.org/presentationml/2006/main">
  <p:tag name="KSO_WM_DIAGRAM_VIRTUALLY_FRAME" val="{&quot;height&quot;:414.15,&quot;left&quot;:34.45,&quot;top&quot;:79.45,&quot;width&quot;:897.05}"/>
</p:tagLst>
</file>

<file path=ppt/tags/tag24.xml><?xml version="1.0" encoding="utf-8"?>
<p:tagLst xmlns:p="http://schemas.openxmlformats.org/presentationml/2006/main">
  <p:tag name="KSO_WM_DIAGRAM_VIRTUALLY_FRAME" val="{&quot;height&quot;:414.15,&quot;left&quot;:34.45,&quot;top&quot;:79.45,&quot;width&quot;:897.05}"/>
</p:tagLst>
</file>

<file path=ppt/tags/tag25.xml><?xml version="1.0" encoding="utf-8"?>
<p:tagLst xmlns:p="http://schemas.openxmlformats.org/presentationml/2006/main">
  <p:tag name="KSO_WM_DIAGRAM_VIRTUALLY_FRAME" val="{&quot;height&quot;:414.15,&quot;left&quot;:34.45,&quot;top&quot;:79.45,&quot;width&quot;:897.05}"/>
</p:tagLst>
</file>

<file path=ppt/tags/tag2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7.xml><?xml version="1.0" encoding="utf-8"?>
<p:tagLst xmlns:p="http://schemas.openxmlformats.org/presentationml/2006/main">
  <p:tag name="commondata" val="eyJoZGlkIjoiODc3ODQzMGUxZTBjYTBhNGRiMTVhNzE4MzhhYmZlNzMifQ==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316</Words>
  <Application>WPS 演示</Application>
  <PresentationFormat>宽屏</PresentationFormat>
  <Paragraphs>21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Arial</vt:lpstr>
      <vt:lpstr>宋体</vt:lpstr>
      <vt:lpstr>Wingdings</vt:lpstr>
      <vt:lpstr>微软雅黑</vt:lpstr>
      <vt:lpstr>Wingdings</vt:lpstr>
      <vt:lpstr>Times New Roman</vt:lpstr>
      <vt:lpstr>Arial Unicode MS</vt:lpstr>
      <vt:lpstr>Calibri</vt:lpstr>
      <vt:lpstr>Office 主题​​</vt:lpstr>
      <vt:lpstr>北京昌平宽营地 越野场地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海燕不会长心</cp:lastModifiedBy>
  <cp:revision>229</cp:revision>
  <dcterms:created xsi:type="dcterms:W3CDTF">2019-06-19T02:08:00Z</dcterms:created>
  <dcterms:modified xsi:type="dcterms:W3CDTF">2025-02-28T03:32:16Z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3E3BD9E98B624B108D4A6BD97F7593CE_12</vt:lpwstr>
  </property>
</Properties>
</file>