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19" r:id="rId3"/>
    <p:sldId id="414" r:id="rId4"/>
    <p:sldId id="415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97" userDrawn="1">
          <p15:clr>
            <a:srgbClr val="A4A3A4"/>
          </p15:clr>
        </p15:guide>
        <p15:guide id="3" pos="7374" userDrawn="1">
          <p15:clr>
            <a:srgbClr val="A4A3A4"/>
          </p15:clr>
        </p15:guide>
        <p15:guide id="4" orient="horz" pos="634" userDrawn="1">
          <p15:clr>
            <a:srgbClr val="A4A3A4"/>
          </p15:clr>
        </p15:guide>
        <p15:guide id="5" orient="horz" pos="3384" userDrawn="1">
          <p15:clr>
            <a:srgbClr val="A4A3A4"/>
          </p15:clr>
        </p15:guide>
        <p15:guide id="6" orient="horz" pos="964" userDrawn="1">
          <p15:clr>
            <a:srgbClr val="A4A3A4"/>
          </p15:clr>
        </p15:guide>
        <p15:guide id="7" pos="5205" userDrawn="1">
          <p15:clr>
            <a:srgbClr val="A4A3A4"/>
          </p15:clr>
        </p15:guide>
        <p15:guide id="8" orient="horz" pos="3093" userDrawn="1">
          <p15:clr>
            <a:srgbClr val="A4A3A4"/>
          </p15:clr>
        </p15:guide>
        <p15:guide id="9" orient="horz" pos="834" userDrawn="1">
          <p15:clr>
            <a:srgbClr val="A4A3A4"/>
          </p15:clr>
        </p15:guide>
        <p15:guide id="10" pos="2457" userDrawn="1">
          <p15:clr>
            <a:srgbClr val="A4A3A4"/>
          </p15:clr>
        </p15:guide>
        <p15:guide id="11" pos="2667" userDrawn="1">
          <p15:clr>
            <a:srgbClr val="A4A3A4"/>
          </p15:clr>
        </p15:guide>
        <p15:guide id="12" pos="5058" userDrawn="1">
          <p15:clr>
            <a:srgbClr val="A4A3A4"/>
          </p15:clr>
        </p15:guide>
        <p15:guide id="13" orient="horz" pos="2074" userDrawn="1">
          <p15:clr>
            <a:srgbClr val="A4A3A4"/>
          </p15:clr>
        </p15:guide>
        <p15:guide id="14" orient="horz" pos="3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09"/>
        <p:guide pos="297"/>
        <p:guide pos="7374"/>
        <p:guide orient="horz" pos="634"/>
        <p:guide orient="horz" pos="3384"/>
        <p:guide orient="horz" pos="964"/>
        <p:guide pos="5205"/>
        <p:guide orient="horz" pos="3093"/>
        <p:guide orient="horz" pos="834"/>
        <p:guide pos="2457"/>
        <p:guide pos="2667"/>
        <p:guide pos="5058"/>
        <p:guide orient="horz" pos="2074"/>
        <p:guide orient="horz" pos="37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6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5" name="图片 14" descr="C:\Users\shizhan\Desktop\banner_01.jpgbanner_01"/>
          <p:cNvPicPr>
            <a:picLocks noChangeAspect="1"/>
          </p:cNvPicPr>
          <p:nvPr/>
        </p:nvPicPr>
        <p:blipFill>
          <a:blip r:embed="rId1"/>
          <a:srcRect r="9863"/>
          <a:stretch>
            <a:fillRect/>
          </a:stretch>
        </p:blipFill>
        <p:spPr>
          <a:xfrm>
            <a:off x="471170" y="1007110"/>
            <a:ext cx="11223625" cy="58369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0800000">
            <a:off x="495300" y="5372735"/>
            <a:ext cx="11193145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1170" y="1007110"/>
            <a:ext cx="11216640" cy="148526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574040" y="1007110"/>
            <a:ext cx="10807065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上海国际赛车场地</a:t>
            </a:r>
            <a:endParaRPr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1170" y="5991860"/>
            <a:ext cx="11198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上海国际赛车场地，世界一级方程式比赛赛道之一。是上海国际汽车城的主要项目。位于上海市嘉定区安亭镇东北，距上海市中心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30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公里，距上海虹桥机场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20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公里，距安亭镇中心约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  <a:sym typeface="+mn-ea"/>
              </a:rPr>
              <a:t>7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公里。</a:t>
            </a:r>
            <a:endParaRPr lang="en-US" altLang="zh-CN" sz="1200" b="1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996555" y="3942080"/>
            <a:ext cx="41795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A区6.8万/</a:t>
            </a:r>
            <a:r>
              <a:rPr lang="zh-CN" altLang="en-US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天</a:t>
            </a:r>
            <a:r>
              <a:rPr lang="en-US" altLang="zh-CN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 B</a:t>
            </a:r>
            <a:r>
              <a:rPr lang="zh-CN" altLang="en-US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区</a:t>
            </a:r>
            <a:r>
              <a:rPr lang="en-US" altLang="zh-CN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2.2</a:t>
            </a:r>
            <a:r>
              <a:rPr lang="zh-CN" altLang="en-US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万</a:t>
            </a:r>
            <a:r>
              <a:rPr lang="en-US" altLang="zh-CN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/</a:t>
            </a:r>
            <a:r>
              <a:rPr lang="zh-CN" altLang="en-US" sz="1200" b="1">
                <a:solidFill>
                  <a:schemeClr val="accent1"/>
                </a:solidFill>
                <a:effectLst/>
                <a:latin typeface="+mj-ea"/>
                <a:ea typeface="+mj-ea"/>
                <a:cs typeface="+mj-ea"/>
                <a:sym typeface="+mn-ea"/>
              </a:rPr>
              <a:t>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场地面积：</a:t>
            </a:r>
            <a:r>
              <a:rPr 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A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区总面积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28000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㎡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长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210m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宽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220m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最窄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80m B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区总面积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11000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㎡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长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260m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宽</a:t>
            </a:r>
            <a:r>
              <a:rPr lang="en-US" altLang="zh-CN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50m </a:t>
            </a:r>
            <a:r>
              <a:rPr lang="zh-CN" altLang="en-US" sz="120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柏油硬化全封闭</a:t>
            </a:r>
            <a:endParaRPr lang="zh-CN" altLang="en-US" sz="1200" dirty="0" smtClean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供电供水：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380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V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/</a:t>
            </a:r>
            <a:r>
              <a:rPr lang="en-US" altLang="zh-CN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200A 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方便接水  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solidFill>
                  <a:schemeClr val="tx1"/>
                </a:solidFill>
                <a:latin typeface="+mn-ea"/>
                <a:cs typeface="+mn-ea"/>
              </a:rPr>
              <a:t>配套设施：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停车位</a:t>
            </a:r>
            <a:r>
              <a:rPr lang="zh-CN" altLang="en-US" sz="1200">
                <a:latin typeface="+mn-ea"/>
                <a:cs typeface="+mn-ea"/>
                <a:sym typeface="+mn-ea"/>
              </a:rPr>
              <a:t> 固定洗手间</a:t>
            </a:r>
            <a:r>
              <a:rPr lang="zh-CN" altLang="en-US" sz="1200">
                <a:solidFill>
                  <a:schemeClr val="tx1"/>
                </a:solidFill>
                <a:latin typeface="+mn-ea"/>
                <a:cs typeface="+mn-ea"/>
              </a:rPr>
              <a:t> 夜间照明</a:t>
            </a:r>
            <a:endParaRPr lang="en-US" altLang="zh-CN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11" name="图片 10" descr="47cad77826e1b0ccc675e8ff4662107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1325" y="1531620"/>
            <a:ext cx="3645535" cy="2292985"/>
          </a:xfrm>
          <a:prstGeom prst="rect">
            <a:avLst/>
          </a:prstGeom>
        </p:spPr>
      </p:pic>
      <p:pic>
        <p:nvPicPr>
          <p:cNvPr id="3" name="图片 2" descr="上海国际赛车场地-双水印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05" y="1276985"/>
            <a:ext cx="6508115" cy="46031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3075" y="3469640"/>
            <a:ext cx="35871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CHINA GT中国超级跑车锦标赛</a:t>
            </a:r>
            <a:endParaRPr lang="zh-CN" altLang="en-US" sz="12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22945" y="3469640"/>
            <a:ext cx="33820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sym typeface="+mn-ea"/>
              </a:rPr>
              <a:t>法拉利赛道日嘉年华</a:t>
            </a:r>
            <a:endParaRPr lang="zh-CN" sz="12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065" y="6296025"/>
            <a:ext cx="35820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玛莎拉蒂赛道试驾活动</a:t>
            </a:r>
            <a:endParaRPr lang="zh-CN" altLang="en-US" sz="12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27525" y="6296025"/>
            <a:ext cx="36944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特斯拉性能驾驶学院</a:t>
            </a:r>
            <a:endParaRPr lang="zh-CN" altLang="en-US" sz="12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35780" y="3469640"/>
            <a:ext cx="36944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ym typeface="+mn-ea"/>
              </a:rPr>
              <a:t>宝马M3M4M5赛道驾驶体验</a:t>
            </a:r>
            <a:endParaRPr sz="12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4380" y="6296025"/>
            <a:ext cx="3422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ym typeface="+mn-ea"/>
              </a:rPr>
              <a:t>小鹏P7性能试炼场</a:t>
            </a: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6132" r="7546" b="4564"/>
          <a:stretch>
            <a:fillRect/>
          </a:stretch>
        </p:blipFill>
        <p:spPr>
          <a:xfrm>
            <a:off x="478790" y="1043940"/>
            <a:ext cx="3648710" cy="23488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7815" t="7429" r="2527" b="6423"/>
          <a:stretch>
            <a:fillRect/>
          </a:stretch>
        </p:blipFill>
        <p:spPr>
          <a:xfrm>
            <a:off x="4246245" y="1043305"/>
            <a:ext cx="3649980" cy="2340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5757" t="10860" r="1511" b="-337"/>
          <a:stretch>
            <a:fillRect/>
          </a:stretch>
        </p:blipFill>
        <p:spPr>
          <a:xfrm>
            <a:off x="8014335" y="1043940"/>
            <a:ext cx="3662045" cy="235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4239" t="1521" r="954" b="540"/>
          <a:stretch>
            <a:fillRect/>
          </a:stretch>
        </p:blipFill>
        <p:spPr>
          <a:xfrm>
            <a:off x="4246245" y="3883660"/>
            <a:ext cx="3649980" cy="23336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t="3092" b="960"/>
          <a:stretch>
            <a:fillRect/>
          </a:stretch>
        </p:blipFill>
        <p:spPr>
          <a:xfrm>
            <a:off x="460375" y="3881120"/>
            <a:ext cx="3649980" cy="23399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rcRect t="11788" r="8176"/>
          <a:stretch>
            <a:fillRect/>
          </a:stretch>
        </p:blipFill>
        <p:spPr>
          <a:xfrm>
            <a:off x="8014335" y="3883660"/>
            <a:ext cx="3665855" cy="23336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DOCER_TEMPLATE_OPEN_ONCE_MARK" val="1"/>
  <p:tag name="COMMONDATA" val="eyJoZGlkIjoiOWIxYjkzMjc4NDY0ODk3ODM0Mzk1YjQwYzJlY2RjYWQifQ=="/>
  <p:tag name="KSO_WPP_MARK_KEY" val="3deb7f31-df0e-4b83-b189-235b3b12634b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WPS 演示</Application>
  <PresentationFormat>宽屏</PresentationFormat>
  <Paragraphs>21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Calibri</vt:lpstr>
      <vt:lpstr>Arial Unicode MS</vt:lpstr>
      <vt:lpstr>Office 主题​​</vt:lpstr>
      <vt:lpstr>上海国际赛车场地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海燕不会长心</cp:lastModifiedBy>
  <cp:revision>221</cp:revision>
  <dcterms:created xsi:type="dcterms:W3CDTF">2019-06-19T02:08:00Z</dcterms:created>
  <dcterms:modified xsi:type="dcterms:W3CDTF">2025-05-09T07:31:47Z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B9E2B56115D241A89143998C0E5FD830</vt:lpwstr>
  </property>
</Properties>
</file>