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419" r:id="rId3"/>
    <p:sldId id="414" r:id="rId4"/>
    <p:sldId id="426" r:id="rId6"/>
  </p:sldIdLst>
  <p:sldSz cx="12192000" cy="6858000"/>
  <p:notesSz cx="6858000" cy="9144000"/>
  <p:custDataLst>
    <p:tags r:id="rId1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91" userDrawn="1">
          <p15:clr>
            <a:srgbClr val="A4A3A4"/>
          </p15:clr>
        </p15:guide>
        <p15:guide id="2" pos="180" userDrawn="1">
          <p15:clr>
            <a:srgbClr val="A4A3A4"/>
          </p15:clr>
        </p15:guide>
        <p15:guide id="3" pos="7484" userDrawn="1">
          <p15:clr>
            <a:srgbClr val="A4A3A4"/>
          </p15:clr>
        </p15:guide>
        <p15:guide id="4" orient="horz" pos="836" userDrawn="1">
          <p15:clr>
            <a:srgbClr val="A4A3A4"/>
          </p15:clr>
        </p15:guide>
        <p15:guide id="5" orient="horz" pos="3793" userDrawn="1">
          <p15:clr>
            <a:srgbClr val="A4A3A4"/>
          </p15:clr>
        </p15:guide>
        <p15:guide id="6" pos="5214" userDrawn="1">
          <p15:clr>
            <a:srgbClr val="A4A3A4"/>
          </p15:clr>
        </p15:guide>
        <p15:guide id="7" pos="271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E552E"/>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491"/>
        <p:guide pos="180"/>
        <p:guide pos="7484"/>
        <p:guide orient="horz" pos="836"/>
        <p:guide orient="horz" pos="3793"/>
        <p:guide pos="5214"/>
        <p:guide pos="271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tableStyles" Target="tableStyles.xml"/><Relationship Id="rId8" Type="http://schemas.openxmlformats.org/officeDocument/2006/relationships/viewProps" Target="viewProps.xml"/><Relationship Id="rId7" Type="http://schemas.openxmlformats.org/officeDocument/2006/relationships/presProps" Target="presProps.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0" Type="http://schemas.openxmlformats.org/officeDocument/2006/relationships/tags" Target="tags/tag2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image" Target="../media/image1.pn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1_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69265" y="1012190"/>
            <a:ext cx="11236325" cy="6350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5" name="日期占位符 4"/>
          <p:cNvSpPr>
            <a:spLocks noGrp="1"/>
          </p:cNvSpPr>
          <p:nvPr>
            <p:ph type="dt" sz="half" idx="10"/>
            <p:custDataLst>
              <p:tags r:id="rId3"/>
            </p:custDataLst>
          </p:nvPr>
        </p:nvSpPr>
        <p:spPr>
          <a:xfrm>
            <a:off x="469125" y="6314400"/>
            <a:ext cx="2700000" cy="316800"/>
          </a:xfrm>
        </p:spPr>
        <p:txBody>
          <a:bodyPr/>
          <a:lstStyle>
            <a:lvl1pPr>
              <a:defRPr sz="700"/>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4"/>
            </p:custDataLst>
          </p:nvPr>
        </p:nvSpPr>
        <p:spPr/>
        <p:txBody>
          <a:bodyPr/>
          <a:lstStyle>
            <a:lvl1pPr>
              <a:defRPr sz="800"/>
            </a:lvl1pPr>
          </a:lstStyle>
          <a:p>
            <a:endParaRPr lang="zh-CN" altLang="en-US"/>
          </a:p>
        </p:txBody>
      </p:sp>
      <p:sp>
        <p:nvSpPr>
          <p:cNvPr id="7" name="灯片编号占位符 6"/>
          <p:cNvSpPr>
            <a:spLocks noGrp="1"/>
          </p:cNvSpPr>
          <p:nvPr>
            <p:ph type="sldNum" sz="quarter" idx="12"/>
            <p:custDataLst>
              <p:tags r:id="rId5"/>
            </p:custDataLst>
          </p:nvPr>
        </p:nvSpPr>
        <p:spPr>
          <a:xfrm>
            <a:off x="9005870" y="6314400"/>
            <a:ext cx="2700000" cy="316800"/>
          </a:xfrm>
        </p:spPr>
        <p:txBody>
          <a:bodyPr/>
          <a:lstStyle>
            <a:lvl1pPr>
              <a:defRPr sz="700"/>
            </a:lvl1pPr>
          </a:lstStyle>
          <a:p>
            <a:fld id="{49AE70B2-8BF9-45C0-BB95-33D1B9D3A854}" type="slidenum">
              <a:rPr lang="zh-CN" altLang="en-US" smtClean="0"/>
            </a:fld>
            <a:endParaRPr lang="zh-CN" altLang="en-US"/>
          </a:p>
        </p:txBody>
      </p:sp>
      <p:cxnSp>
        <p:nvCxnSpPr>
          <p:cNvPr id="9" name="直接连接符 8"/>
          <p:cNvCxnSpPr/>
          <p:nvPr userDrawn="1"/>
        </p:nvCxnSpPr>
        <p:spPr>
          <a:xfrm>
            <a:off x="3236595" y="615950"/>
            <a:ext cx="8954770" cy="0"/>
          </a:xfrm>
          <a:prstGeom prst="line">
            <a:avLst/>
          </a:prstGeom>
          <a:ln w="38100" cmpd="sng">
            <a:solidFill>
              <a:srgbClr val="FE552E"/>
            </a:solidFill>
            <a:prstDash val="solid"/>
          </a:ln>
        </p:spPr>
        <p:style>
          <a:lnRef idx="1">
            <a:schemeClr val="accent1"/>
          </a:lnRef>
          <a:fillRef idx="0">
            <a:schemeClr val="accent1"/>
          </a:fillRef>
          <a:effectRef idx="0">
            <a:schemeClr val="accent1"/>
          </a:effectRef>
          <a:fontRef idx="minor">
            <a:schemeClr val="tx1"/>
          </a:fontRef>
        </p:style>
      </p:cxnSp>
      <p:pic>
        <p:nvPicPr>
          <p:cNvPr id="3" name="图片 2" descr="a7a756c211b02af0ecd73b7417b0f30"/>
          <p:cNvPicPr>
            <a:picLocks noChangeAspect="1"/>
          </p:cNvPicPr>
          <p:nvPr userDrawn="1"/>
        </p:nvPicPr>
        <p:blipFill>
          <a:blip r:embed="rId6"/>
          <a:srcRect l="2113" t="16688" r="7104" b="14987"/>
          <a:stretch>
            <a:fillRect/>
          </a:stretch>
        </p:blipFill>
        <p:spPr>
          <a:xfrm>
            <a:off x="381000" y="160655"/>
            <a:ext cx="2757170" cy="65659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19.xml"/><Relationship Id="rId2" Type="http://schemas.openxmlformats.org/officeDocument/2006/relationships/image" Target="../media/image4.pn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tags" Target="../tags/tag21.xml"/><Relationship Id="rId2" Type="http://schemas.openxmlformats.org/officeDocument/2006/relationships/image" Target="../media/image5.png"/><Relationship Id="rId16" Type="http://schemas.openxmlformats.org/officeDocument/2006/relationships/notesSlide" Target="../notesSlides/notesSlide2.xml"/><Relationship Id="rId15" Type="http://schemas.openxmlformats.org/officeDocument/2006/relationships/slideLayout" Target="../slideLayouts/slideLayout1.xml"/><Relationship Id="rId14" Type="http://schemas.openxmlformats.org/officeDocument/2006/relationships/tags" Target="../tags/tag27.xml"/><Relationship Id="rId13" Type="http://schemas.openxmlformats.org/officeDocument/2006/relationships/image" Target="../media/image10.png"/><Relationship Id="rId12" Type="http://schemas.openxmlformats.org/officeDocument/2006/relationships/image" Target="../media/image9.png"/><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tags" Target="../tags/tag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2" name="图片 1"/>
          <p:cNvPicPr>
            <a:picLocks noChangeAspect="1"/>
          </p:cNvPicPr>
          <p:nvPr/>
        </p:nvPicPr>
        <p:blipFill>
          <a:blip r:embed="rId1"/>
          <a:srcRect/>
          <a:stretch>
            <a:fillRect/>
          </a:stretch>
        </p:blipFill>
        <p:spPr>
          <a:xfrm>
            <a:off x="489585" y="1012190"/>
            <a:ext cx="11222990" cy="5845810"/>
          </a:xfrm>
          <a:prstGeom prst="rect">
            <a:avLst/>
          </a:prstGeom>
        </p:spPr>
      </p:pic>
      <p:sp>
        <p:nvSpPr>
          <p:cNvPr id="4" name="标题 3"/>
          <p:cNvSpPr>
            <a:spLocks noGrp="1"/>
          </p:cNvSpPr>
          <p:nvPr>
            <p:ph type="title"/>
          </p:nvPr>
        </p:nvSpPr>
        <p:spPr>
          <a:xfrm>
            <a:off x="490220" y="1012190"/>
            <a:ext cx="11222990" cy="720725"/>
          </a:xfrm>
        </p:spPr>
        <p:txBody>
          <a:bodyPr>
            <a:normAutofit/>
          </a:bodyPr>
          <a:p>
            <a:r>
              <a:rPr lang="zh-CN" altLang="en-US">
                <a:solidFill>
                  <a:schemeClr val="bg1"/>
                </a:solidFill>
                <a:effectLst>
                  <a:outerShdw blurRad="38100" dist="38100" dir="2700000" algn="tl">
                    <a:srgbClr val="000000">
                      <a:alpha val="43137"/>
                    </a:srgbClr>
                  </a:outerShdw>
                </a:effectLst>
              </a:rPr>
              <a:t>南宁卡丁车</a:t>
            </a:r>
            <a:r>
              <a:rPr lang="en-US" altLang="zh-CN">
                <a:solidFill>
                  <a:schemeClr val="bg1"/>
                </a:solidFill>
                <a:effectLst>
                  <a:outerShdw blurRad="38100" dist="38100" dir="2700000" algn="tl">
                    <a:srgbClr val="000000">
                      <a:alpha val="43137"/>
                    </a:srgbClr>
                  </a:outerShdw>
                </a:effectLst>
              </a:rPr>
              <a:t> </a:t>
            </a:r>
            <a:r>
              <a:rPr>
                <a:solidFill>
                  <a:schemeClr val="bg1"/>
                </a:solidFill>
                <a:effectLst>
                  <a:outerShdw blurRad="38100" dist="38100" dir="2700000" algn="tl">
                    <a:srgbClr val="000000">
                      <a:alpha val="43137"/>
                    </a:srgbClr>
                  </a:outerShdw>
                </a:effectLst>
              </a:rPr>
              <a:t>赛车场地</a:t>
            </a:r>
            <a:endParaRPr>
              <a:solidFill>
                <a:schemeClr val="bg1"/>
              </a:solidFill>
              <a:effectLst>
                <a:outerShdw blurRad="38100" dist="38100" dir="2700000" algn="tl">
                  <a:srgbClr val="000000">
                    <a:alpha val="43137"/>
                  </a:srgbClr>
                </a:outerShdw>
              </a:effectLst>
            </a:endParaRPr>
          </a:p>
        </p:txBody>
      </p:sp>
      <p:sp>
        <p:nvSpPr>
          <p:cNvPr id="6" name="矩形 5"/>
          <p:cNvSpPr/>
          <p:nvPr/>
        </p:nvSpPr>
        <p:spPr>
          <a:xfrm rot="10800000">
            <a:off x="490220" y="5371465"/>
            <a:ext cx="11222990" cy="1485265"/>
          </a:xfrm>
          <a:prstGeom prst="rect">
            <a:avLst/>
          </a:prstGeom>
          <a:gradFill>
            <a:gsLst>
              <a:gs pos="0">
                <a:schemeClr val="tx1">
                  <a:alpha val="43000"/>
                </a:schemeClr>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nvSpPr>
        <p:spPr>
          <a:xfrm>
            <a:off x="489585" y="5878830"/>
            <a:ext cx="11222990" cy="979170"/>
          </a:xfrm>
          <a:prstGeom prst="rect">
            <a:avLst/>
          </a:prstGeom>
          <a:noFill/>
          <a:ln>
            <a:noFill/>
          </a:ln>
        </p:spPr>
        <p:txBody>
          <a:bodyPr wrap="square" rtlCol="0">
            <a:noAutofit/>
          </a:bodyPr>
          <a:p>
            <a:pPr algn="l">
              <a:lnSpc>
                <a:spcPct val="150000"/>
              </a:lnSpc>
            </a:pPr>
            <a:r>
              <a:rPr lang="zh-CN" altLang="en-US"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南宁卡丁车赛车场地，位于广西南宁市兴宁区，赛车场参照中国汽车摩托车运动联合会国家级卡丁车场技术标准设计及建造。项目占地约</a:t>
            </a:r>
            <a:r>
              <a:rPr lang="en-US" altLang="zh-CN"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80000</a:t>
            </a:r>
            <a:r>
              <a:rPr lang="zh-CN" altLang="en-US"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平方米，赛道长</a:t>
            </a:r>
            <a:r>
              <a:rPr lang="en-US" altLang="zh-CN"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1.6</a:t>
            </a:r>
            <a:r>
              <a:rPr lang="zh-CN" altLang="en-US"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公里，宽</a:t>
            </a:r>
            <a:r>
              <a:rPr lang="en-US" altLang="zh-CN"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9~12</a:t>
            </a:r>
            <a:r>
              <a:rPr lang="zh-CN" altLang="en-US"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米宽，有长</a:t>
            </a:r>
            <a:r>
              <a:rPr lang="en-US" altLang="zh-CN"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350</a:t>
            </a:r>
            <a:r>
              <a:rPr lang="zh-CN" altLang="en-US"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米的大直道及</a:t>
            </a:r>
            <a:r>
              <a:rPr lang="en-US" altLang="zh-CN"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19</a:t>
            </a:r>
            <a:r>
              <a:rPr lang="zh-CN" altLang="en-US"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个兼顾高、中、低速的大小弯道，赛道可设置出二十多种不同的变化组合，适合各种汽车试乘试驾、媒体测试活动。</a:t>
            </a:r>
            <a:endParaRPr lang="zh-CN" altLang="en-US"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文本框 6"/>
          <p:cNvSpPr txBox="1"/>
          <p:nvPr/>
        </p:nvSpPr>
        <p:spPr>
          <a:xfrm>
            <a:off x="7825105" y="3943350"/>
            <a:ext cx="3888105" cy="1938020"/>
          </a:xfrm>
          <a:prstGeom prst="rect">
            <a:avLst/>
          </a:prstGeom>
          <a:noFill/>
        </p:spPr>
        <p:txBody>
          <a:bodyPr wrap="square" rtlCol="0">
            <a:spAutoFit/>
          </a:bodyPr>
          <a:p>
            <a:pPr>
              <a:lnSpc>
                <a:spcPct val="200000"/>
              </a:lnSpc>
            </a:pPr>
            <a:r>
              <a:rPr lang="zh-CN" altLang="en-US" sz="1200" b="1">
                <a:solidFill>
                  <a:schemeClr val="tx1"/>
                </a:solidFill>
                <a:latin typeface="+mj-ea"/>
                <a:ea typeface="+mj-ea"/>
                <a:cs typeface="+mj-ea"/>
                <a:sym typeface="+mn-ea"/>
              </a:rPr>
              <a:t>场地费用</a:t>
            </a:r>
            <a:r>
              <a:rPr lang="zh-CN" altLang="en-US" sz="1200" b="1">
                <a:solidFill>
                  <a:srgbClr val="595959"/>
                </a:solidFill>
                <a:latin typeface="+mj-ea"/>
                <a:ea typeface="+mj-ea"/>
                <a:cs typeface="+mj-ea"/>
                <a:sym typeface="+mn-ea"/>
              </a:rPr>
              <a:t>：</a:t>
            </a:r>
            <a:r>
              <a:rPr lang="en-US" altLang="zh-CN"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en-US" altLang="zh-CN"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万/天</a:t>
            </a:r>
            <a:endParaRPr lang="zh-CN" altLang="en-US" sz="1200" b="1">
              <a:solidFill>
                <a:schemeClr val="tx1">
                  <a:lumMod val="65000"/>
                  <a:lumOff val="35000"/>
                </a:schemeClr>
              </a:solidFill>
              <a:latin typeface="+mj-ea"/>
              <a:ea typeface="+mj-ea"/>
              <a:cs typeface="+mj-ea"/>
            </a:endParaRPr>
          </a:p>
          <a:p>
            <a:pPr>
              <a:lnSpc>
                <a:spcPct val="200000"/>
              </a:lnSpc>
            </a:pPr>
            <a:r>
              <a:rPr lang="zh-CN" altLang="en-US" sz="1200" b="1">
                <a:solidFill>
                  <a:schemeClr val="tx1"/>
                </a:solidFill>
                <a:latin typeface="+mn-ea"/>
                <a:cs typeface="+mn-ea"/>
              </a:rPr>
              <a:t>场地面积：</a:t>
            </a:r>
            <a:r>
              <a:rPr lang="zh-CN" sz="1200">
                <a:latin typeface="+mn-ea"/>
                <a:cs typeface="+mn-ea"/>
                <a:sym typeface="+mn-ea"/>
              </a:rPr>
              <a:t>赛道长1.6公里，宽9~12米宽，有长350米的大直道，共19个兼顾高、中、低速的大小弯道</a:t>
            </a:r>
            <a:r>
              <a:rPr lang="zh-CN" sz="1200">
                <a:latin typeface="+mn-ea"/>
                <a:cs typeface="+mn-ea"/>
                <a:sym typeface="+mn-ea"/>
              </a:rPr>
              <a:t> </a:t>
            </a:r>
            <a:endParaRPr sz="1200">
              <a:solidFill>
                <a:schemeClr val="tx1"/>
              </a:solidFill>
              <a:latin typeface="+mn-ea"/>
              <a:cs typeface="+mn-ea"/>
              <a:sym typeface="+mn-ea"/>
            </a:endParaRPr>
          </a:p>
          <a:p>
            <a:pPr>
              <a:lnSpc>
                <a:spcPct val="200000"/>
              </a:lnSpc>
            </a:pPr>
            <a:r>
              <a:rPr lang="zh-CN" altLang="en-US" sz="1200" b="1">
                <a:solidFill>
                  <a:schemeClr val="tx1"/>
                </a:solidFill>
                <a:latin typeface="+mn-ea"/>
                <a:cs typeface="+mn-ea"/>
              </a:rPr>
              <a:t>供电供水：</a:t>
            </a:r>
            <a:r>
              <a:rPr lang="zh-CN" sz="1200">
                <a:solidFill>
                  <a:schemeClr val="tx1"/>
                </a:solidFill>
                <a:latin typeface="+mn-ea"/>
                <a:cs typeface="+mn-ea"/>
              </a:rPr>
              <a:t>3</a:t>
            </a:r>
            <a:r>
              <a:rPr lang="zh-CN" sz="1200">
                <a:latin typeface="+mn-ea"/>
                <a:cs typeface="+mn-ea"/>
                <a:sym typeface="+mn-ea"/>
              </a:rPr>
              <a:t>80v/100kw </a:t>
            </a:r>
            <a:r>
              <a:rPr lang="en-US" altLang="zh-CN" sz="1200">
                <a:latin typeface="+mn-ea"/>
                <a:cs typeface="+mn-ea"/>
                <a:sym typeface="+mn-ea"/>
              </a:rPr>
              <a:t> </a:t>
            </a:r>
            <a:r>
              <a:rPr lang="zh-CN" altLang="en-US" sz="1200">
                <a:latin typeface="+mn-ea"/>
                <a:cs typeface="+mn-ea"/>
                <a:sym typeface="+mn-ea"/>
              </a:rPr>
              <a:t>接水方便</a:t>
            </a:r>
            <a:endParaRPr sz="1200">
              <a:solidFill>
                <a:schemeClr val="tx1"/>
              </a:solidFill>
              <a:latin typeface="+mn-ea"/>
              <a:cs typeface="+mn-ea"/>
            </a:endParaRPr>
          </a:p>
          <a:p>
            <a:pPr>
              <a:lnSpc>
                <a:spcPct val="200000"/>
              </a:lnSpc>
            </a:pPr>
            <a:r>
              <a:rPr lang="zh-CN" altLang="en-US" sz="1200" b="1">
                <a:solidFill>
                  <a:schemeClr val="tx1"/>
                </a:solidFill>
                <a:latin typeface="+mn-ea"/>
                <a:cs typeface="+mn-ea"/>
              </a:rPr>
              <a:t>配套设施：</a:t>
            </a:r>
            <a:r>
              <a:rPr lang="zh-CN" altLang="en-US" sz="1200">
                <a:latin typeface="+mn-ea"/>
                <a:cs typeface="+mn-ea"/>
                <a:sym typeface="+mn-ea"/>
              </a:rPr>
              <a:t>停车位 </a:t>
            </a:r>
            <a:r>
              <a:rPr lang="en-US" altLang="zh-CN" sz="1200">
                <a:latin typeface="+mn-ea"/>
                <a:cs typeface="+mn-ea"/>
                <a:sym typeface="+mn-ea"/>
              </a:rPr>
              <a:t> </a:t>
            </a:r>
            <a:r>
              <a:rPr lang="zh-CN" sz="1200">
                <a:latin typeface="+mn-ea"/>
                <a:cs typeface="+mn-ea"/>
                <a:sym typeface="+mn-ea"/>
              </a:rPr>
              <a:t>固定洗手间</a:t>
            </a:r>
            <a:r>
              <a:rPr lang="en-US" altLang="zh-CN" sz="1200">
                <a:latin typeface="+mn-ea"/>
                <a:cs typeface="+mn-ea"/>
                <a:sym typeface="+mn-ea"/>
              </a:rPr>
              <a:t> </a:t>
            </a:r>
            <a:r>
              <a:rPr lang="zh-CN" altLang="en-US" sz="1200">
                <a:latin typeface="+mn-ea"/>
                <a:cs typeface="+mn-ea"/>
                <a:sym typeface="+mn-ea"/>
              </a:rPr>
              <a:t>休息室</a:t>
            </a:r>
            <a:endParaRPr lang="zh-CN" altLang="en-US" sz="1200">
              <a:solidFill>
                <a:schemeClr val="tx1"/>
              </a:solidFill>
              <a:latin typeface="+mn-ea"/>
              <a:cs typeface="+mn-ea"/>
              <a:sym typeface="+mn-ea"/>
            </a:endParaRPr>
          </a:p>
        </p:txBody>
      </p:sp>
      <p:pic>
        <p:nvPicPr>
          <p:cNvPr id="4" name="图片 3" descr="南宁卡丁车赛车场地-01"/>
          <p:cNvPicPr>
            <a:picLocks noChangeAspect="1"/>
          </p:cNvPicPr>
          <p:nvPr/>
        </p:nvPicPr>
        <p:blipFill>
          <a:blip r:embed="rId1"/>
          <a:stretch>
            <a:fillRect/>
          </a:stretch>
        </p:blipFill>
        <p:spPr>
          <a:xfrm>
            <a:off x="489585" y="1258570"/>
            <a:ext cx="6733540" cy="4763135"/>
          </a:xfrm>
          <a:prstGeom prst="rect">
            <a:avLst/>
          </a:prstGeom>
        </p:spPr>
      </p:pic>
      <p:pic>
        <p:nvPicPr>
          <p:cNvPr id="5" name="图片 4"/>
          <p:cNvPicPr>
            <a:picLocks noChangeAspect="1"/>
          </p:cNvPicPr>
          <p:nvPr/>
        </p:nvPicPr>
        <p:blipFill>
          <a:blip r:embed="rId2"/>
          <a:stretch>
            <a:fillRect/>
          </a:stretch>
        </p:blipFill>
        <p:spPr>
          <a:xfrm>
            <a:off x="7825105" y="1113790"/>
            <a:ext cx="3887470" cy="2315210"/>
          </a:xfrm>
          <a:prstGeom prst="rect">
            <a:avLst/>
          </a:prstGeom>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rcRect t="18049"/>
          <a:stretch>
            <a:fillRect/>
          </a:stretch>
        </p:blipFill>
        <p:spPr>
          <a:xfrm>
            <a:off x="4182110" y="1329690"/>
            <a:ext cx="3827780" cy="2352675"/>
          </a:xfrm>
          <a:prstGeom prst="rect">
            <a:avLst/>
          </a:prstGeom>
        </p:spPr>
      </p:pic>
      <p:pic>
        <p:nvPicPr>
          <p:cNvPr id="4" name="图片 3"/>
          <p:cNvPicPr>
            <a:picLocks noChangeAspect="1"/>
          </p:cNvPicPr>
          <p:nvPr>
            <p:custDataLst>
              <p:tags r:id="rId3"/>
            </p:custDataLst>
          </p:nvPr>
        </p:nvPicPr>
        <p:blipFill>
          <a:blip r:embed="rId4"/>
          <a:srcRect b="7790"/>
          <a:stretch>
            <a:fillRect/>
          </a:stretch>
        </p:blipFill>
        <p:spPr>
          <a:xfrm>
            <a:off x="283210" y="1329690"/>
            <a:ext cx="3827780" cy="2352675"/>
          </a:xfrm>
          <a:prstGeom prst="rect">
            <a:avLst/>
          </a:prstGeom>
        </p:spPr>
      </p:pic>
      <p:pic>
        <p:nvPicPr>
          <p:cNvPr id="12" name="图片 11"/>
          <p:cNvPicPr>
            <a:picLocks noChangeAspect="1"/>
          </p:cNvPicPr>
          <p:nvPr/>
        </p:nvPicPr>
        <p:blipFill>
          <a:blip r:embed="rId5"/>
          <a:srcRect/>
          <a:stretch>
            <a:fillRect/>
          </a:stretch>
        </p:blipFill>
        <p:spPr>
          <a:xfrm>
            <a:off x="8070850" y="1329055"/>
            <a:ext cx="3816350" cy="2353310"/>
          </a:xfrm>
          <a:prstGeom prst="rect">
            <a:avLst/>
          </a:prstGeom>
        </p:spPr>
      </p:pic>
      <p:sp>
        <p:nvSpPr>
          <p:cNvPr id="20" name="文本框 19"/>
          <p:cNvSpPr txBox="1"/>
          <p:nvPr>
            <p:custDataLst>
              <p:tags r:id="rId6"/>
            </p:custDataLst>
          </p:nvPr>
        </p:nvSpPr>
        <p:spPr>
          <a:xfrm>
            <a:off x="819150" y="3695065"/>
            <a:ext cx="2731135" cy="297180"/>
          </a:xfrm>
          <a:prstGeom prst="rect">
            <a:avLst/>
          </a:prstGeom>
          <a:noFill/>
        </p:spPr>
        <p:txBody>
          <a:bodyPr wrap="square" rtlCol="0" anchor="t">
            <a:noAutofit/>
          </a:bodyPr>
          <a:p>
            <a:pPr algn="ctr"/>
            <a:r>
              <a:rPr lang="zh-CN" sz="1200">
                <a:latin typeface="+mn-ea"/>
                <a:cs typeface="+mn-ea"/>
                <a:sym typeface="+mn-ea"/>
              </a:rPr>
              <a:t>休息室</a:t>
            </a:r>
            <a:endParaRPr lang="zh-CN" sz="1200">
              <a:latin typeface="+mn-ea"/>
              <a:cs typeface="+mn-ea"/>
              <a:sym typeface="+mn-ea"/>
            </a:endParaRPr>
          </a:p>
        </p:txBody>
      </p:sp>
      <p:sp>
        <p:nvSpPr>
          <p:cNvPr id="21" name="文本框 20"/>
          <p:cNvSpPr txBox="1"/>
          <p:nvPr>
            <p:custDataLst>
              <p:tags r:id="rId7"/>
            </p:custDataLst>
          </p:nvPr>
        </p:nvSpPr>
        <p:spPr>
          <a:xfrm>
            <a:off x="4730750" y="3695065"/>
            <a:ext cx="2731135" cy="297180"/>
          </a:xfrm>
          <a:prstGeom prst="rect">
            <a:avLst/>
          </a:prstGeom>
          <a:noFill/>
        </p:spPr>
        <p:txBody>
          <a:bodyPr wrap="square" rtlCol="0" anchor="t">
            <a:noAutofit/>
          </a:bodyPr>
          <a:p>
            <a:pPr algn="ctr"/>
            <a:r>
              <a:rPr lang="zh-CN" sz="1200">
                <a:latin typeface="+mn-ea"/>
                <a:cs typeface="+mn-ea"/>
                <a:sym typeface="+mn-ea"/>
              </a:rPr>
              <a:t>二楼观景台</a:t>
            </a:r>
            <a:endParaRPr lang="zh-CN" sz="1200">
              <a:latin typeface="+mn-ea"/>
              <a:cs typeface="+mn-ea"/>
              <a:sym typeface="+mn-ea"/>
            </a:endParaRPr>
          </a:p>
        </p:txBody>
      </p:sp>
      <p:sp>
        <p:nvSpPr>
          <p:cNvPr id="22" name="文本框 21"/>
          <p:cNvSpPr txBox="1"/>
          <p:nvPr/>
        </p:nvSpPr>
        <p:spPr>
          <a:xfrm>
            <a:off x="8613140" y="3695065"/>
            <a:ext cx="2731135" cy="297180"/>
          </a:xfrm>
          <a:prstGeom prst="rect">
            <a:avLst/>
          </a:prstGeom>
          <a:noFill/>
        </p:spPr>
        <p:txBody>
          <a:bodyPr wrap="square" rtlCol="0" anchor="t">
            <a:noAutofit/>
          </a:bodyPr>
          <a:p>
            <a:pPr algn="ctr"/>
            <a:r>
              <a:rPr lang="zh-CN" sz="1200">
                <a:latin typeface="+mn-ea"/>
                <a:cs typeface="+mn-ea"/>
                <a:sym typeface="+mn-ea"/>
              </a:rPr>
              <a:t>比亚迪试驾活动</a:t>
            </a:r>
            <a:endParaRPr lang="zh-CN" sz="1200">
              <a:latin typeface="+mn-ea"/>
              <a:cs typeface="+mn-ea"/>
              <a:sym typeface="+mn-ea"/>
            </a:endParaRPr>
          </a:p>
        </p:txBody>
      </p:sp>
      <p:pic>
        <p:nvPicPr>
          <p:cNvPr id="23" name="图片 22"/>
          <p:cNvPicPr>
            <a:picLocks noChangeAspect="1"/>
          </p:cNvPicPr>
          <p:nvPr>
            <p:custDataLst>
              <p:tags r:id="rId8"/>
            </p:custDataLst>
          </p:nvPr>
        </p:nvPicPr>
        <p:blipFill>
          <a:blip r:embed="rId9"/>
          <a:srcRect/>
          <a:stretch>
            <a:fillRect/>
          </a:stretch>
        </p:blipFill>
        <p:spPr>
          <a:xfrm>
            <a:off x="285750" y="3955415"/>
            <a:ext cx="3825240" cy="2352675"/>
          </a:xfrm>
          <a:prstGeom prst="rect">
            <a:avLst/>
          </a:prstGeom>
        </p:spPr>
      </p:pic>
      <p:sp>
        <p:nvSpPr>
          <p:cNvPr id="24" name="文本框 23"/>
          <p:cNvSpPr txBox="1"/>
          <p:nvPr>
            <p:custDataLst>
              <p:tags r:id="rId10"/>
            </p:custDataLst>
          </p:nvPr>
        </p:nvSpPr>
        <p:spPr>
          <a:xfrm>
            <a:off x="819150" y="6392545"/>
            <a:ext cx="2731135" cy="297180"/>
          </a:xfrm>
          <a:prstGeom prst="rect">
            <a:avLst/>
          </a:prstGeom>
          <a:noFill/>
        </p:spPr>
        <p:txBody>
          <a:bodyPr wrap="square" rtlCol="0" anchor="t">
            <a:noAutofit/>
          </a:bodyPr>
          <a:p>
            <a:pPr algn="ctr"/>
            <a:r>
              <a:rPr lang="zh-CN" sz="1200">
                <a:latin typeface="+mn-ea"/>
                <a:cs typeface="+mn-ea"/>
                <a:sym typeface="+mn-ea"/>
              </a:rPr>
              <a:t>比亚迪试驾活动</a:t>
            </a:r>
            <a:endParaRPr lang="zh-CN" sz="1200">
              <a:latin typeface="+mn-ea"/>
              <a:cs typeface="+mn-ea"/>
              <a:sym typeface="+mn-ea"/>
            </a:endParaRPr>
          </a:p>
        </p:txBody>
      </p:sp>
      <p:sp>
        <p:nvSpPr>
          <p:cNvPr id="25" name="文本框 24"/>
          <p:cNvSpPr txBox="1"/>
          <p:nvPr>
            <p:custDataLst>
              <p:tags r:id="rId11"/>
            </p:custDataLst>
          </p:nvPr>
        </p:nvSpPr>
        <p:spPr>
          <a:xfrm>
            <a:off x="4857750" y="6392545"/>
            <a:ext cx="2731135" cy="297180"/>
          </a:xfrm>
          <a:prstGeom prst="rect">
            <a:avLst/>
          </a:prstGeom>
          <a:noFill/>
        </p:spPr>
        <p:txBody>
          <a:bodyPr wrap="square" rtlCol="0" anchor="t">
            <a:noAutofit/>
          </a:bodyPr>
          <a:p>
            <a:pPr algn="ctr"/>
            <a:r>
              <a:rPr lang="zh-CN" sz="1200">
                <a:latin typeface="+mn-ea"/>
                <a:cs typeface="+mn-ea"/>
                <a:sym typeface="+mn-ea"/>
              </a:rPr>
              <a:t>比亚迪试驾活动</a:t>
            </a:r>
            <a:endParaRPr lang="zh-CN" sz="1200">
              <a:latin typeface="+mn-ea"/>
              <a:cs typeface="+mn-ea"/>
              <a:sym typeface="+mn-ea"/>
            </a:endParaRPr>
          </a:p>
        </p:txBody>
      </p:sp>
      <p:sp>
        <p:nvSpPr>
          <p:cNvPr id="26" name="文本框 25"/>
          <p:cNvSpPr txBox="1"/>
          <p:nvPr/>
        </p:nvSpPr>
        <p:spPr>
          <a:xfrm>
            <a:off x="8740140" y="6392545"/>
            <a:ext cx="2731135" cy="297180"/>
          </a:xfrm>
          <a:prstGeom prst="rect">
            <a:avLst/>
          </a:prstGeom>
          <a:noFill/>
        </p:spPr>
        <p:txBody>
          <a:bodyPr wrap="square" rtlCol="0" anchor="t">
            <a:noAutofit/>
          </a:bodyPr>
          <a:p>
            <a:pPr algn="ctr"/>
            <a:r>
              <a:rPr lang="zh-CN" sz="1200">
                <a:latin typeface="+mn-ea"/>
                <a:cs typeface="+mn-ea"/>
                <a:sym typeface="+mn-ea"/>
              </a:rPr>
              <a:t>比亚迪试驾活动</a:t>
            </a:r>
            <a:endParaRPr lang="zh-CN" sz="1200">
              <a:latin typeface="+mn-ea"/>
              <a:cs typeface="+mn-ea"/>
              <a:sym typeface="+mn-ea"/>
            </a:endParaRPr>
          </a:p>
        </p:txBody>
      </p:sp>
      <p:pic>
        <p:nvPicPr>
          <p:cNvPr id="33" name="图片 32"/>
          <p:cNvPicPr>
            <a:picLocks noChangeAspect="1"/>
          </p:cNvPicPr>
          <p:nvPr/>
        </p:nvPicPr>
        <p:blipFill>
          <a:blip r:embed="rId12"/>
          <a:srcRect/>
          <a:stretch>
            <a:fillRect/>
          </a:stretch>
        </p:blipFill>
        <p:spPr>
          <a:xfrm>
            <a:off x="4186555" y="3955415"/>
            <a:ext cx="3827780" cy="2353310"/>
          </a:xfrm>
          <a:prstGeom prst="rect">
            <a:avLst/>
          </a:prstGeom>
        </p:spPr>
      </p:pic>
      <p:pic>
        <p:nvPicPr>
          <p:cNvPr id="35" name="图片 34"/>
          <p:cNvPicPr>
            <a:picLocks noChangeAspect="1"/>
          </p:cNvPicPr>
          <p:nvPr/>
        </p:nvPicPr>
        <p:blipFill>
          <a:blip r:embed="rId13"/>
          <a:srcRect/>
          <a:stretch>
            <a:fillRect/>
          </a:stretch>
        </p:blipFill>
        <p:spPr>
          <a:xfrm>
            <a:off x="8089900" y="3954780"/>
            <a:ext cx="3787775" cy="2353310"/>
          </a:xfrm>
          <a:prstGeom prst="rect">
            <a:avLst/>
          </a:prstGeom>
        </p:spPr>
      </p:pic>
    </p:spTree>
    <p:custDataLst>
      <p:tags r:id="rId14"/>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19.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xml><?xml version="1.0" encoding="utf-8"?>
<p:tagLst xmlns:p="http://schemas.openxmlformats.org/presentationml/2006/main">
  <p:tag name="KSO_WM_DIAGRAM_VIRTUALLY_FRAME" val="{&quot;height&quot;:422.05,&quot;left&quot;:22.3,&quot;top&quot;:104.7,&quot;width&quot;:608.4}"/>
</p:tagLst>
</file>

<file path=ppt/tags/tag21.xml><?xml version="1.0" encoding="utf-8"?>
<p:tagLst xmlns:p="http://schemas.openxmlformats.org/presentationml/2006/main">
  <p:tag name="KSO_WM_DIAGRAM_VIRTUALLY_FRAME" val="{&quot;height&quot;:422.05,&quot;left&quot;:22.3,&quot;top&quot;:104.7,&quot;width&quot;:608.4}"/>
</p:tagLst>
</file>

<file path=ppt/tags/tag22.xml><?xml version="1.0" encoding="utf-8"?>
<p:tagLst xmlns:p="http://schemas.openxmlformats.org/presentationml/2006/main">
  <p:tag name="KSO_WM_DIAGRAM_VIRTUALLY_FRAME" val="{&quot;height&quot;:422.05,&quot;left&quot;:22.3,&quot;top&quot;:104.7,&quot;width&quot;:608.4}"/>
</p:tagLst>
</file>

<file path=ppt/tags/tag23.xml><?xml version="1.0" encoding="utf-8"?>
<p:tagLst xmlns:p="http://schemas.openxmlformats.org/presentationml/2006/main">
  <p:tag name="KSO_WM_DIAGRAM_VIRTUALLY_FRAME" val="{&quot;height&quot;:422.05,&quot;left&quot;:22.3,&quot;top&quot;:104.7,&quot;width&quot;:608.4}"/>
</p:tagLst>
</file>

<file path=ppt/tags/tag24.xml><?xml version="1.0" encoding="utf-8"?>
<p:tagLst xmlns:p="http://schemas.openxmlformats.org/presentationml/2006/main">
  <p:tag name="KSO_WM_DIAGRAM_VIRTUALLY_FRAME" val="{&quot;height&quot;:422.05,&quot;left&quot;:22.3,&quot;top&quot;:104.7,&quot;width&quot;:608.4}"/>
</p:tagLst>
</file>

<file path=ppt/tags/tag25.xml><?xml version="1.0" encoding="utf-8"?>
<p:tagLst xmlns:p="http://schemas.openxmlformats.org/presentationml/2006/main">
  <p:tag name="KSO_WM_DIAGRAM_VIRTUALLY_FRAME" val="{&quot;height&quot;:422.05,&quot;left&quot;:22.3,&quot;top&quot;:104.7,&quot;width&quot;:608.4}"/>
</p:tagLst>
</file>

<file path=ppt/tags/tag26.xml><?xml version="1.0" encoding="utf-8"?>
<p:tagLst xmlns:p="http://schemas.openxmlformats.org/presentationml/2006/main">
  <p:tag name="KSO_WM_DIAGRAM_VIRTUALLY_FRAME" val="{&quot;height&quot;:422.05,&quot;left&quot;:22.3,&quot;top&quot;:104.7,&quot;width&quot;:608.4}"/>
</p:tagLst>
</file>

<file path=ppt/tags/tag27.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28.xml><?xml version="1.0" encoding="utf-8"?>
<p:tagLst xmlns:p="http://schemas.openxmlformats.org/presentationml/2006/main">
  <p:tag name="KSO_DOCER_TEMPLATE_OPEN_ONCE_MARK" val="1"/>
  <p:tag name="COMMONDATA" val="eyJoZGlkIjoiOWIxYjkzMjc4NDY0ODk3ODM0Mzk1YjQwYzJlY2RjYWQifQ=="/>
  <p:tag name="KSO_WPP_MARK_KEY" val="9fa459df-84cc-462c-bcaa-1514760b8b1c"/>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296</Words>
  <Application>WPS 演示</Application>
  <PresentationFormat>宽屏</PresentationFormat>
  <Paragraphs>21</Paragraphs>
  <Slides>3</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vt:i4>
      </vt:variant>
    </vt:vector>
  </HeadingPairs>
  <TitlesOfParts>
    <vt:vector size="11" baseType="lpstr">
      <vt:lpstr>Arial</vt:lpstr>
      <vt:lpstr>宋体</vt:lpstr>
      <vt:lpstr>Wingdings</vt:lpstr>
      <vt:lpstr>微软雅黑</vt:lpstr>
      <vt:lpstr>Wingdings</vt:lpstr>
      <vt:lpstr>Arial Unicode MS</vt:lpstr>
      <vt:lpstr>Calibri</vt:lpstr>
      <vt:lpstr>Office 主题​​</vt:lpstr>
      <vt:lpstr>南宁卡丁车 赛车场地</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海燕不会长心</cp:lastModifiedBy>
  <cp:revision>266</cp:revision>
  <dcterms:created xsi:type="dcterms:W3CDTF">2019-06-19T02:08:00Z</dcterms:created>
  <dcterms:modified xsi:type="dcterms:W3CDTF">2025-06-10T06:26:21Z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2052-12.1.0.21171</vt:lpwstr>
  </property>
  <property fmtid="{D5CDD505-2E9C-101B-9397-08002B2CF9AE}" pid="3" name="ICV">
    <vt:lpwstr>21912B7EC41542C4A5A893F61DB2AC9B</vt:lpwstr>
  </property>
</Properties>
</file>