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419" r:id="rId3"/>
    <p:sldId id="414" r:id="rId4"/>
    <p:sldId id="415" r:id="rId5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98" userDrawn="1">
          <p15:clr>
            <a:srgbClr val="A4A3A4"/>
          </p15:clr>
        </p15:guide>
        <p15:guide id="2" pos="248" userDrawn="1">
          <p15:clr>
            <a:srgbClr val="A4A3A4"/>
          </p15:clr>
        </p15:guide>
        <p15:guide id="3" pos="7410" userDrawn="1">
          <p15:clr>
            <a:srgbClr val="A4A3A4"/>
          </p15:clr>
        </p15:guide>
        <p15:guide id="4" orient="horz" pos="660" userDrawn="1">
          <p15:clr>
            <a:srgbClr val="A4A3A4"/>
          </p15:clr>
        </p15:guide>
        <p15:guide id="5" orient="horz" pos="3680" userDrawn="1">
          <p15:clr>
            <a:srgbClr val="A4A3A4"/>
          </p15:clr>
        </p15:guide>
        <p15:guide id="6" orient="horz" pos="2307" userDrawn="1">
          <p15:clr>
            <a:srgbClr val="A4A3A4"/>
          </p15:clr>
        </p15:guide>
        <p15:guide id="7" pos="4998" userDrawn="1">
          <p15:clr>
            <a:srgbClr val="A4A3A4"/>
          </p15:clr>
        </p15:guide>
        <p15:guide id="8" orient="horz" pos="3075" userDrawn="1">
          <p15:clr>
            <a:srgbClr val="A4A3A4"/>
          </p15:clr>
        </p15:guide>
        <p15:guide id="9" orient="horz" pos="89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E552E"/>
    <a:srgbClr val="D9D9D9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398"/>
        <p:guide pos="248"/>
        <p:guide pos="7410"/>
        <p:guide orient="horz" pos="660"/>
        <p:guide orient="horz" pos="3680"/>
        <p:guide orient="horz" pos="2307"/>
        <p:guide pos="4998"/>
        <p:guide orient="horz" pos="3075"/>
        <p:guide orient="horz" pos="894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2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image" Target="../media/image1.png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9" Type="http://schemas.openxmlformats.org/officeDocument/2006/relationships/tags" Target="../tags/tag12.xml"/><Relationship Id="rId8" Type="http://schemas.openxmlformats.org/officeDocument/2006/relationships/tags" Target="../tags/tag11.xml"/><Relationship Id="rId7" Type="http://schemas.openxmlformats.org/officeDocument/2006/relationships/tags" Target="../tags/tag10.xml"/><Relationship Id="rId6" Type="http://schemas.openxmlformats.org/officeDocument/2006/relationships/tags" Target="../tags/tag9.xml"/><Relationship Id="rId5" Type="http://schemas.openxmlformats.org/officeDocument/2006/relationships/tags" Target="../tags/tag8.xml"/><Relationship Id="rId4" Type="http://schemas.openxmlformats.org/officeDocument/2006/relationships/tags" Target="../tags/tag7.xml"/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69265" y="1012190"/>
            <a:ext cx="11236325" cy="6350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469125" y="6314400"/>
            <a:ext cx="2700000" cy="316800"/>
          </a:xfrm>
        </p:spPr>
        <p:txBody>
          <a:bodyPr/>
          <a:lstStyle>
            <a:lvl1pPr>
              <a:defRPr sz="700"/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sz="8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9005870" y="6314400"/>
            <a:ext cx="2700000" cy="316800"/>
          </a:xfrm>
        </p:spPr>
        <p:txBody>
          <a:bodyPr/>
          <a:lstStyle>
            <a:lvl1pPr>
              <a:defRPr sz="700"/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cxnSp>
        <p:nvCxnSpPr>
          <p:cNvPr id="9" name="直接连接符 8"/>
          <p:cNvCxnSpPr/>
          <p:nvPr userDrawn="1"/>
        </p:nvCxnSpPr>
        <p:spPr>
          <a:xfrm>
            <a:off x="3236595" y="615950"/>
            <a:ext cx="8954770" cy="0"/>
          </a:xfrm>
          <a:prstGeom prst="line">
            <a:avLst/>
          </a:prstGeom>
          <a:ln w="38100" cmpd="sng">
            <a:solidFill>
              <a:srgbClr val="FE552E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图片 2" descr="a7a756c211b02af0ecd73b7417b0f30"/>
          <p:cNvPicPr>
            <a:picLocks noChangeAspect="1"/>
          </p:cNvPicPr>
          <p:nvPr userDrawn="1"/>
        </p:nvPicPr>
        <p:blipFill>
          <a:blip r:embed="rId6"/>
          <a:srcRect l="2113" t="16688" r="7104" b="14987"/>
          <a:stretch>
            <a:fillRect/>
          </a:stretch>
        </p:blipFill>
        <p:spPr>
          <a:xfrm>
            <a:off x="381000" y="160655"/>
            <a:ext cx="2757170" cy="6565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7" Type="http://schemas.openxmlformats.org/officeDocument/2006/relationships/tags" Target="../tags/tag17.xml"/><Relationship Id="rId6" Type="http://schemas.openxmlformats.org/officeDocument/2006/relationships/tags" Target="../tags/tag16.xml"/><Relationship Id="rId5" Type="http://schemas.openxmlformats.org/officeDocument/2006/relationships/tags" Target="../tags/tag15.xml"/><Relationship Id="rId4" Type="http://schemas.openxmlformats.org/officeDocument/2006/relationships/tags" Target="../tags/tag14.xml"/><Relationship Id="rId3" Type="http://schemas.openxmlformats.org/officeDocument/2006/relationships/tags" Target="../tags/tag1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8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19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tags" Target="../tags/tag20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5" name="图片 4" descr="55c7c7a256fa45378965d9d60c50663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05130" y="1019810"/>
            <a:ext cx="11422380" cy="5859780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z="2800">
                <a:solidFill>
                  <a:schemeClr val="bg1"/>
                </a:solidFill>
              </a:rPr>
              <a:t>武汉汉南机场试驾场地</a:t>
            </a:r>
            <a:endParaRPr lang="zh-CN" altLang="en-US" sz="2800">
              <a:solidFill>
                <a:schemeClr val="bg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 rot="10800000">
            <a:off x="405765" y="5369560"/>
            <a:ext cx="11421745" cy="1527810"/>
          </a:xfrm>
          <a:prstGeom prst="rect">
            <a:avLst/>
          </a:prstGeom>
          <a:gradFill>
            <a:gsLst>
              <a:gs pos="0">
                <a:schemeClr val="tx1">
                  <a:alpha val="43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405765" y="5949315"/>
            <a:ext cx="8603615" cy="3683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p>
            <a:pPr algn="l">
              <a:lnSpc>
                <a:spcPct val="150000"/>
              </a:lnSpc>
            </a:pPr>
            <a:r>
              <a:rPr sz="1200" b="1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武汉汉南机场试驾场地，拥有汽车动态广场、直线测试道、标准化展馆，是性能测试、新车发布、经销商培训的理想基地。</a:t>
            </a:r>
            <a:endParaRPr sz="1200" b="1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7" name="文本框 6"/>
          <p:cNvSpPr txBox="1"/>
          <p:nvPr/>
        </p:nvSpPr>
        <p:spPr>
          <a:xfrm>
            <a:off x="7768590" y="3807460"/>
            <a:ext cx="427545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200000"/>
              </a:lnSpc>
            </a:pPr>
            <a:r>
              <a:rPr lang="zh-CN" altLang="en-US" sz="1200" b="1">
                <a:solidFill>
                  <a:schemeClr val="tx1"/>
                </a:solidFill>
                <a:latin typeface="+mj-ea"/>
                <a:ea typeface="+mj-ea"/>
                <a:cs typeface="+mj-ea"/>
                <a:sym typeface="+mn-ea"/>
              </a:rPr>
              <a:t>场地费用</a:t>
            </a:r>
            <a:r>
              <a:rPr lang="zh-CN" altLang="en-US" sz="1200" b="1">
                <a:solidFill>
                  <a:srgbClr val="595959"/>
                </a:solidFill>
                <a:latin typeface="+mj-ea"/>
                <a:ea typeface="+mj-ea"/>
                <a:cs typeface="+mj-ea"/>
                <a:sym typeface="+mn-ea"/>
              </a:rPr>
              <a:t>：</a:t>
            </a:r>
            <a:r>
              <a:rPr lang="zh-CN" altLang="en-US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6万/天</a:t>
            </a:r>
            <a:endParaRPr lang="zh-CN" altLang="en-US" sz="1200" b="1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cs typeface="+mj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solidFill>
                  <a:schemeClr val="tx1"/>
                </a:solidFill>
                <a:latin typeface="+mn-ea"/>
                <a:cs typeface="+mn-ea"/>
              </a:rPr>
              <a:t>场地面积：</a:t>
            </a:r>
            <a:r>
              <a:rPr sz="1200" dirty="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平行滑行道14400㎡  跑道、滑行道长1600m 宽30m 停机坪37364㎡ 停机坪长900m 宽85m 垂直联络道3286㎡ 水泥场地 全封闭</a:t>
            </a:r>
            <a:endParaRPr sz="1200" dirty="0">
              <a:solidFill>
                <a:schemeClr val="tx1"/>
              </a:solidFill>
              <a:latin typeface="+mn-ea"/>
              <a:cs typeface="+mn-ea"/>
              <a:sym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solidFill>
                  <a:schemeClr val="tx1"/>
                </a:solidFill>
                <a:latin typeface="+mn-ea"/>
                <a:cs typeface="+mn-ea"/>
              </a:rPr>
              <a:t>供电供水：</a:t>
            </a:r>
            <a:r>
              <a:rPr lang="en-US" sz="1200" dirty="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380</a:t>
            </a:r>
            <a:r>
              <a:rPr sz="1200" dirty="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v/</a:t>
            </a:r>
            <a:r>
              <a:rPr lang="en-US" sz="1200" dirty="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180</a:t>
            </a:r>
            <a:r>
              <a:rPr sz="1200" dirty="0">
                <a:solidFill>
                  <a:schemeClr val="tx1"/>
                </a:solidFill>
                <a:latin typeface="+mn-ea"/>
                <a:cs typeface="+mn-ea"/>
                <a:sym typeface="+mn-ea"/>
              </a:rPr>
              <a:t>kw 方便接水 固定洗手间</a:t>
            </a:r>
            <a:endParaRPr sz="1200" dirty="0">
              <a:solidFill>
                <a:schemeClr val="tx1"/>
              </a:solidFill>
              <a:latin typeface="+mn-ea"/>
              <a:cs typeface="+mn-ea"/>
              <a:sym typeface="+mn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solidFill>
                  <a:schemeClr val="tx1"/>
                </a:solidFill>
                <a:latin typeface="+mn-ea"/>
                <a:cs typeface="+mn-ea"/>
              </a:rPr>
              <a:t>配套设施：</a:t>
            </a:r>
            <a:r>
              <a:rPr lang="zh-CN" altLang="en-US" sz="1200">
                <a:solidFill>
                  <a:schemeClr val="tx1"/>
                </a:solidFill>
                <a:latin typeface="+mn-ea"/>
                <a:cs typeface="+mn-ea"/>
              </a:rPr>
              <a:t>停车位</a:t>
            </a:r>
            <a:r>
              <a:rPr lang="zh-CN" altLang="en-US" sz="1200">
                <a:solidFill>
                  <a:schemeClr val="tx1"/>
                </a:solidFill>
                <a:latin typeface="+mn-ea"/>
                <a:cs typeface="+mn-ea"/>
              </a:rPr>
              <a:t> 综合楼 机库 </a:t>
            </a:r>
            <a:endParaRPr lang="zh-CN" altLang="en-US" sz="1200">
              <a:solidFill>
                <a:schemeClr val="tx1"/>
              </a:solidFill>
              <a:latin typeface="+mn-ea"/>
              <a:cs typeface="+mn-ea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1"/>
          <a:srcRect/>
          <a:stretch>
            <a:fillRect/>
          </a:stretch>
        </p:blipFill>
        <p:spPr>
          <a:xfrm>
            <a:off x="7832090" y="1442720"/>
            <a:ext cx="3773170" cy="231584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pic>
        <p:nvPicPr>
          <p:cNvPr id="2" name="图片 1" descr="武汉汉南机场试驾场地-0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065" y="1010920"/>
            <a:ext cx="7375525" cy="521589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" name="文本框 9"/>
          <p:cNvSpPr txBox="1"/>
          <p:nvPr/>
        </p:nvSpPr>
        <p:spPr>
          <a:xfrm>
            <a:off x="1573530" y="6224905"/>
            <a:ext cx="149606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200">
                <a:latin typeface="+mn-ea"/>
                <a:cs typeface="+mn-ea"/>
              </a:rPr>
              <a:t>广汽</a:t>
            </a:r>
            <a:r>
              <a:rPr lang="en-US" altLang="zh-CN" sz="1200">
                <a:latin typeface="+mn-ea"/>
                <a:cs typeface="+mn-ea"/>
              </a:rPr>
              <a:t>ACURA</a:t>
            </a:r>
            <a:r>
              <a:rPr lang="zh-CN" altLang="en-US" sz="1200">
                <a:latin typeface="+mn-ea"/>
                <a:cs typeface="+mn-ea"/>
              </a:rPr>
              <a:t>试驾会</a:t>
            </a:r>
            <a:endParaRPr lang="zh-CN" altLang="en-US" sz="1200">
              <a:latin typeface="+mn-ea"/>
              <a:cs typeface="+mn-ea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9140190" y="3401695"/>
            <a:ext cx="142049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200">
                <a:latin typeface="+mn-ea"/>
                <a:cs typeface="+mn-ea"/>
              </a:rPr>
              <a:t>BMW3</a:t>
            </a:r>
            <a:r>
              <a:rPr lang="zh-CN" altLang="en-US" sz="1200">
                <a:latin typeface="+mn-ea"/>
                <a:cs typeface="+mn-ea"/>
              </a:rPr>
              <a:t>系试驾会</a:t>
            </a:r>
            <a:endParaRPr lang="zh-CN" altLang="en-US" sz="1200">
              <a:latin typeface="+mn-ea"/>
              <a:cs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289550" y="3387090"/>
            <a:ext cx="145732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200">
                <a:latin typeface="+mn-ea"/>
                <a:cs typeface="+mn-ea"/>
              </a:rPr>
              <a:t>领克汽车试驾会</a:t>
            </a:r>
            <a:endParaRPr lang="zh-CN" sz="1200">
              <a:latin typeface="+mn-ea"/>
              <a:cs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1"/>
          <a:srcRect r="12610"/>
          <a:stretch>
            <a:fillRect/>
          </a:stretch>
        </p:blipFill>
        <p:spPr>
          <a:xfrm>
            <a:off x="420370" y="969645"/>
            <a:ext cx="3690620" cy="234061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rcRect l="15338"/>
          <a:stretch>
            <a:fillRect/>
          </a:stretch>
        </p:blipFill>
        <p:spPr>
          <a:xfrm>
            <a:off x="393700" y="3806825"/>
            <a:ext cx="3700145" cy="233997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rcRect r="9227"/>
          <a:stretch>
            <a:fillRect/>
          </a:stretch>
        </p:blipFill>
        <p:spPr>
          <a:xfrm>
            <a:off x="4231640" y="3807460"/>
            <a:ext cx="3702050" cy="233934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5337810" y="6224905"/>
            <a:ext cx="149606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200">
                <a:latin typeface="+mn-ea"/>
                <a:cs typeface="+mn-ea"/>
              </a:rPr>
              <a:t>广汽</a:t>
            </a:r>
            <a:r>
              <a:rPr lang="en-US" altLang="zh-CN" sz="1200">
                <a:latin typeface="+mn-ea"/>
                <a:cs typeface="+mn-ea"/>
              </a:rPr>
              <a:t>ACURA</a:t>
            </a:r>
            <a:r>
              <a:rPr lang="zh-CN" altLang="en-US" sz="1200">
                <a:latin typeface="+mn-ea"/>
                <a:cs typeface="+mn-ea"/>
              </a:rPr>
              <a:t>试驾会</a:t>
            </a:r>
            <a:endParaRPr lang="zh-CN" altLang="en-US" sz="1200">
              <a:latin typeface="+mn-ea"/>
              <a:cs typeface="+mn-ea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rcRect r="19093"/>
          <a:stretch>
            <a:fillRect/>
          </a:stretch>
        </p:blipFill>
        <p:spPr>
          <a:xfrm>
            <a:off x="8071485" y="3808095"/>
            <a:ext cx="3705860" cy="2338705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9248775" y="6224905"/>
            <a:ext cx="149606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200">
                <a:latin typeface="+mn-ea"/>
                <a:cs typeface="+mn-ea"/>
              </a:rPr>
              <a:t>广汽</a:t>
            </a:r>
            <a:r>
              <a:rPr lang="en-US" altLang="zh-CN" sz="1200">
                <a:latin typeface="+mn-ea"/>
                <a:cs typeface="+mn-ea"/>
              </a:rPr>
              <a:t>ACURA</a:t>
            </a:r>
            <a:r>
              <a:rPr lang="zh-CN" altLang="en-US" sz="1200">
                <a:latin typeface="+mn-ea"/>
                <a:cs typeface="+mn-ea"/>
              </a:rPr>
              <a:t>试驾会</a:t>
            </a:r>
            <a:endParaRPr lang="zh-CN" altLang="en-US" sz="1200">
              <a:latin typeface="+mn-ea"/>
              <a:cs typeface="+mn-ea"/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5"/>
          <a:srcRect l="7106" t="827" r="7952"/>
          <a:stretch>
            <a:fillRect/>
          </a:stretch>
        </p:blipFill>
        <p:spPr>
          <a:xfrm>
            <a:off x="8071485" y="967740"/>
            <a:ext cx="3693160" cy="233934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6"/>
          <a:srcRect l="3912" r="2608"/>
          <a:stretch>
            <a:fillRect/>
          </a:stretch>
        </p:blipFill>
        <p:spPr>
          <a:xfrm>
            <a:off x="4247515" y="969645"/>
            <a:ext cx="3687445" cy="2340610"/>
          </a:xfrm>
          <a:prstGeom prst="rect">
            <a:avLst/>
          </a:prstGeom>
        </p:spPr>
      </p:pic>
      <p:sp>
        <p:nvSpPr>
          <p:cNvPr id="22" name="文本框 21"/>
          <p:cNvSpPr txBox="1"/>
          <p:nvPr/>
        </p:nvSpPr>
        <p:spPr>
          <a:xfrm>
            <a:off x="1573530" y="3387090"/>
            <a:ext cx="171894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200">
                <a:latin typeface="+mn-ea"/>
                <a:cs typeface="+mn-ea"/>
              </a:rPr>
              <a:t>梅赛德斯奔驰试驾会</a:t>
            </a:r>
            <a:endParaRPr lang="zh-CN" sz="1200">
              <a:latin typeface="+mn-ea"/>
              <a:cs typeface="+mn-ea"/>
            </a:endParaRPr>
          </a:p>
        </p:txBody>
      </p:sp>
    </p:spTree>
    <p:custDataLst>
      <p:tags r:id="rId7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21.xml><?xml version="1.0" encoding="utf-8"?>
<p:tagLst xmlns:p="http://schemas.openxmlformats.org/presentationml/2006/main">
  <p:tag name="KSO_WPP_MARK_KEY" val="243dd931-359a-46bf-b4b5-08c0c9b30cfe"/>
  <p:tag name="COMMONDATA" val="eyJoZGlkIjoiOWIxYjkzMjc4NDY0ODk3ODM0Mzk1YjQwYzJlY2RjYWQifQ==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248</Words>
  <Application>WPS 演示</Application>
  <PresentationFormat>宽屏</PresentationFormat>
  <Paragraphs>21</Paragraphs>
  <Slides>3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Office 主题​​</vt:lpstr>
      <vt:lpstr>武汉汉南机场试驾场地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s_兔玖</cp:lastModifiedBy>
  <cp:revision>220</cp:revision>
  <dcterms:created xsi:type="dcterms:W3CDTF">2019-06-19T02:08:00Z</dcterms:created>
  <dcterms:modified xsi:type="dcterms:W3CDTF">2023-02-22T01:42:16Z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0188EA00B06946F9B3FFABA07469E5E6</vt:lpwstr>
  </property>
</Properties>
</file>