
<file path=[Content_Types].xml><?xml version="1.0" encoding="utf-8"?>
<Types xmlns="http://schemas.openxmlformats.org/package/2006/content-types">
  <Default Extension="png" ContentType="image/png"/>
  <Default Extension="jpeg" ContentType="image/jpeg"/>
  <Default Extension="JPG" ContentType="image/.jp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6"/>
  </p:notesMasterIdLst>
  <p:handoutMasterIdLst>
    <p:handoutMasterId r:id="rId7"/>
  </p:handoutMasterIdLst>
  <p:sldIdLst>
    <p:sldId id="419" r:id="rId3"/>
    <p:sldId id="414" r:id="rId4"/>
    <p:sldId id="422" r:id="rId5"/>
  </p:sldIdLst>
  <p:sldSz cx="12192000" cy="6858000"/>
  <p:notesSz cx="6858000" cy="9144000"/>
  <p:custDataLst>
    <p:tags r:id="rId11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347" userDrawn="1">
          <p15:clr>
            <a:srgbClr val="A4A3A4"/>
          </p15:clr>
        </p15:guide>
        <p15:guide id="2" pos="263" userDrawn="1">
          <p15:clr>
            <a:srgbClr val="A4A3A4"/>
          </p15:clr>
        </p15:guide>
        <p15:guide id="3" pos="7357" userDrawn="1">
          <p15:clr>
            <a:srgbClr val="A4A3A4"/>
          </p15:clr>
        </p15:guide>
        <p15:guide id="4" orient="horz" pos="698" userDrawn="1">
          <p15:clr>
            <a:srgbClr val="A4A3A4"/>
          </p15:clr>
        </p15:guide>
        <p15:guide id="5" orient="horz" pos="3786" userDrawn="1">
          <p15:clr>
            <a:srgbClr val="A4A3A4"/>
          </p15:clr>
        </p15:guide>
        <p15:guide id="6" orient="horz" pos="2142" userDrawn="1">
          <p15:clr>
            <a:srgbClr val="A4A3A4"/>
          </p15:clr>
        </p15:guide>
        <p15:guide id="7" pos="2678" userDrawn="1">
          <p15:clr>
            <a:srgbClr val="A4A3A4"/>
          </p15:clr>
        </p15:guide>
        <p15:guide id="8" pos="503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FE552E"/>
    <a:srgbClr val="D9D9D9"/>
    <a:srgbClr val="DCDCDC"/>
    <a:srgbClr val="F0F0F0"/>
    <a:srgbClr val="E6E6E6"/>
    <a:srgbClr val="C8C8C8"/>
    <a:srgbClr val="FAFAFA"/>
    <a:srgbClr val="BEBE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778" autoAdjust="0"/>
    <p:restoredTop sz="94660"/>
  </p:normalViewPr>
  <p:slideViewPr>
    <p:cSldViewPr snapToGrid="0" showGuides="1">
      <p:cViewPr varScale="1">
        <p:scale>
          <a:sx n="99" d="100"/>
          <a:sy n="99" d="100"/>
        </p:scale>
        <p:origin x="84" y="582"/>
      </p:cViewPr>
      <p:guideLst>
        <p:guide orient="horz" pos="2347"/>
        <p:guide pos="263"/>
        <p:guide pos="7357"/>
        <p:guide orient="horz" pos="698"/>
        <p:guide orient="horz" pos="3786"/>
        <p:guide orient="horz" pos="2142"/>
        <p:guide pos="2678"/>
        <p:guide pos="5030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92" d="100"/>
          <a:sy n="92" d="100"/>
        </p:scale>
        <p:origin x="2550" y="102"/>
      </p:cViewPr>
      <p:guideLst/>
    </p:cSldViewPr>
  </p:notesViewPr>
  <p:gridSpacing cx="72000" cy="720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viewProps" Target="viewProps.xml"/><Relationship Id="rId8" Type="http://schemas.openxmlformats.org/officeDocument/2006/relationships/presProps" Target="presProps.xml"/><Relationship Id="rId7" Type="http://schemas.openxmlformats.org/officeDocument/2006/relationships/handoutMaster" Target="handoutMasters/handout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1" Type="http://schemas.openxmlformats.org/officeDocument/2006/relationships/tags" Target="tags/tag21.xml"/><Relationship Id="rId10" Type="http://schemas.openxmlformats.org/officeDocument/2006/relationships/tableStyles" Target="tableStyles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6" Type="http://schemas.openxmlformats.org/officeDocument/2006/relationships/image" Target="../media/image1.png"/><Relationship Id="rId5" Type="http://schemas.openxmlformats.org/officeDocument/2006/relationships/tags" Target="../tags/tag4.xml"/><Relationship Id="rId4" Type="http://schemas.openxmlformats.org/officeDocument/2006/relationships/tags" Target="../tags/tag3.xml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9" Type="http://schemas.openxmlformats.org/officeDocument/2006/relationships/tags" Target="../tags/tag12.xml"/><Relationship Id="rId8" Type="http://schemas.openxmlformats.org/officeDocument/2006/relationships/tags" Target="../tags/tag11.xml"/><Relationship Id="rId7" Type="http://schemas.openxmlformats.org/officeDocument/2006/relationships/tags" Target="../tags/tag10.xml"/><Relationship Id="rId6" Type="http://schemas.openxmlformats.org/officeDocument/2006/relationships/tags" Target="../tags/tag9.xml"/><Relationship Id="rId5" Type="http://schemas.openxmlformats.org/officeDocument/2006/relationships/tags" Target="../tags/tag8.xml"/><Relationship Id="rId4" Type="http://schemas.openxmlformats.org/officeDocument/2006/relationships/tags" Target="../tags/tag7.xml"/><Relationship Id="rId3" Type="http://schemas.openxmlformats.org/officeDocument/2006/relationships/tags" Target="../tags/tag6.xml"/><Relationship Id="rId2" Type="http://schemas.openxmlformats.org/officeDocument/2006/relationships/tags" Target="../tags/tag5.xm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469265" y="1012190"/>
            <a:ext cx="11236325" cy="635000"/>
          </a:xfrm>
        </p:spPr>
        <p:txBody>
          <a:bodyPr vert="horz" lIns="90000" tIns="46800" rIns="90000" bIns="4680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800" b="1" i="0" u="none" strike="noStrike" kern="1200" cap="none" spc="3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>
          <a:xfrm>
            <a:off x="469125" y="6314400"/>
            <a:ext cx="2700000" cy="316800"/>
          </a:xfrm>
        </p:spPr>
        <p:txBody>
          <a:bodyPr/>
          <a:lstStyle>
            <a:lvl1pPr>
              <a:defRPr sz="700"/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>
            <a:lvl1pPr>
              <a:defRPr sz="8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>
          <a:xfrm>
            <a:off x="9005870" y="6314400"/>
            <a:ext cx="2700000" cy="316800"/>
          </a:xfrm>
        </p:spPr>
        <p:txBody>
          <a:bodyPr/>
          <a:lstStyle>
            <a:lvl1pPr>
              <a:defRPr sz="700"/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cxnSp>
        <p:nvCxnSpPr>
          <p:cNvPr id="9" name="直接连接符 8"/>
          <p:cNvCxnSpPr/>
          <p:nvPr userDrawn="1"/>
        </p:nvCxnSpPr>
        <p:spPr>
          <a:xfrm>
            <a:off x="3236595" y="615950"/>
            <a:ext cx="8954770" cy="0"/>
          </a:xfrm>
          <a:prstGeom prst="line">
            <a:avLst/>
          </a:prstGeom>
          <a:ln w="38100" cmpd="sng">
            <a:solidFill>
              <a:srgbClr val="FE552E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图片 2" descr="a7a756c211b02af0ecd73b7417b0f30"/>
          <p:cNvPicPr>
            <a:picLocks noChangeAspect="1"/>
          </p:cNvPicPr>
          <p:nvPr userDrawn="1"/>
        </p:nvPicPr>
        <p:blipFill>
          <a:blip r:embed="rId6"/>
          <a:srcRect l="2113" t="16688" r="7104" b="14987"/>
          <a:stretch>
            <a:fillRect/>
          </a:stretch>
        </p:blipFill>
        <p:spPr>
          <a:xfrm>
            <a:off x="381000" y="160655"/>
            <a:ext cx="2757170" cy="65659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3600" b="1" i="0" u="none" strike="noStrike" kern="1200" cap="none" spc="3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sz="2000" b="1" u="none" strike="noStrike" kern="1200" cap="none" spc="200" normalizeH="0" baseline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kumimoji="0" lang="zh-CN" altLang="en-US" sz="2000" b="1" i="0" u="none" strike="noStrike" kern="1200" cap="none" spc="20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>
                <a:sym typeface="+mn-ea"/>
              </a:rPr>
              <a:t>单击此处编辑文本</a:t>
            </a:r>
            <a:endParaRPr>
              <a:sym typeface="+mn-ea"/>
            </a:endParaRP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7" Type="http://schemas.openxmlformats.org/officeDocument/2006/relationships/tags" Target="../tags/tag17.xml"/><Relationship Id="rId6" Type="http://schemas.openxmlformats.org/officeDocument/2006/relationships/tags" Target="../tags/tag16.xml"/><Relationship Id="rId5" Type="http://schemas.openxmlformats.org/officeDocument/2006/relationships/tags" Target="../tags/tag15.xml"/><Relationship Id="rId4" Type="http://schemas.openxmlformats.org/officeDocument/2006/relationships/tags" Target="../tags/tag14.xml"/><Relationship Id="rId3" Type="http://schemas.openxmlformats.org/officeDocument/2006/relationships/tags" Target="../tags/tag1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</p:spPr>
        <p:txBody>
          <a:bodyPr vert="horz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4"/>
            </p:custDataLst>
          </p:nvPr>
        </p:nvSpPr>
        <p:spPr>
          <a:xfrm>
            <a:off x="608400" y="1490400"/>
            <a:ext cx="10969200" cy="47592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5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6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7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18.xml"/><Relationship Id="rId1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tags" Target="../tags/tag19.xml"/><Relationship Id="rId2" Type="http://schemas.openxmlformats.org/officeDocument/2006/relationships/image" Target="../media/image4.jpeg"/><Relationship Id="rId1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.xml"/><Relationship Id="rId7" Type="http://schemas.openxmlformats.org/officeDocument/2006/relationships/tags" Target="../tags/tag20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image" Target="../media/image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rcRect t="16620"/>
          <a:stretch>
            <a:fillRect/>
          </a:stretch>
        </p:blipFill>
        <p:spPr>
          <a:xfrm>
            <a:off x="417830" y="956310"/>
            <a:ext cx="11308715" cy="5896610"/>
          </a:xfrm>
          <a:prstGeom prst="rect">
            <a:avLst/>
          </a:prstGeom>
        </p:spPr>
      </p:pic>
      <p:sp>
        <p:nvSpPr>
          <p:cNvPr id="4" name="标题 3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>
                <a:solidFill>
                  <a:schemeClr val="bg1"/>
                </a:solidFill>
              </a:rPr>
              <a:t>沈阳铁西试驾场地</a:t>
            </a:r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6" name="矩形 5"/>
          <p:cNvSpPr/>
          <p:nvPr/>
        </p:nvSpPr>
        <p:spPr>
          <a:xfrm rot="10800000">
            <a:off x="417830" y="5372735"/>
            <a:ext cx="11308715" cy="1485265"/>
          </a:xfrm>
          <a:prstGeom prst="rect">
            <a:avLst/>
          </a:prstGeom>
          <a:gradFill>
            <a:gsLst>
              <a:gs pos="0">
                <a:schemeClr val="tx1">
                  <a:alpha val="43000"/>
                </a:schemeClr>
              </a:gs>
              <a:gs pos="100000">
                <a:schemeClr val="tx1">
                  <a:alpha val="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6" name="文本框 15"/>
          <p:cNvSpPr txBox="1"/>
          <p:nvPr/>
        </p:nvSpPr>
        <p:spPr>
          <a:xfrm>
            <a:off x="417830" y="6109970"/>
            <a:ext cx="10506075" cy="36830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p>
            <a:pPr algn="l">
              <a:lnSpc>
                <a:spcPct val="150000"/>
              </a:lnSpc>
            </a:pPr>
            <a:r>
              <a:rPr sz="12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沈阳铁西试驾场地位于辽宁省沈阳市铁西区奥玛丽都东（102省道北）。</a:t>
            </a:r>
            <a:endParaRPr sz="1200" b="1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</p:spTree>
    <p:custDataLst>
      <p:tags r:id="rId2"/>
    </p:custData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7" name="文本框 6"/>
          <p:cNvSpPr txBox="1"/>
          <p:nvPr/>
        </p:nvSpPr>
        <p:spPr>
          <a:xfrm>
            <a:off x="7985125" y="3726180"/>
            <a:ext cx="3693795" cy="193802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>
              <a:lnSpc>
                <a:spcPct val="200000"/>
              </a:lnSpc>
            </a:pPr>
            <a:r>
              <a:rPr lang="zh-CN" altLang="en-US" sz="1200" b="1">
                <a:solidFill>
                  <a:schemeClr val="tx1"/>
                </a:solidFill>
                <a:latin typeface="+mj-ea"/>
                <a:ea typeface="+mj-ea"/>
                <a:cs typeface="+mj-ea"/>
                <a:sym typeface="+mn-ea"/>
              </a:rPr>
              <a:t>场地费用</a:t>
            </a:r>
            <a:r>
              <a:rPr lang="zh-CN" altLang="en-US" sz="1200" b="1">
                <a:solidFill>
                  <a:srgbClr val="595959"/>
                </a:solidFill>
                <a:latin typeface="+mj-ea"/>
                <a:ea typeface="+mj-ea"/>
                <a:cs typeface="+mj-ea"/>
                <a:sym typeface="+mn-ea"/>
              </a:rPr>
              <a:t>：</a:t>
            </a:r>
            <a:r>
              <a:rPr lang="en-US" altLang="zh-CN" sz="1200" b="1">
                <a:solidFill>
                  <a:srgbClr val="147BC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3万/天</a:t>
            </a:r>
            <a:endParaRPr lang="zh-CN" altLang="en-US" sz="1200" b="1">
              <a:solidFill>
                <a:schemeClr val="tx1">
                  <a:lumMod val="65000"/>
                  <a:lumOff val="35000"/>
                </a:schemeClr>
              </a:solidFill>
              <a:latin typeface="+mj-ea"/>
              <a:ea typeface="+mj-ea"/>
              <a:cs typeface="+mj-ea"/>
            </a:endParaRPr>
          </a:p>
          <a:p>
            <a:pPr>
              <a:lnSpc>
                <a:spcPct val="200000"/>
              </a:lnSpc>
            </a:pPr>
            <a:r>
              <a:rPr lang="zh-CN" altLang="en-US" sz="1200" b="1">
                <a:solidFill>
                  <a:schemeClr val="tx1"/>
                </a:solidFill>
                <a:latin typeface="+mn-ea"/>
                <a:cs typeface="+mn-ea"/>
              </a:rPr>
              <a:t>场地面积：</a:t>
            </a:r>
            <a:r>
              <a:rPr lang="zh-CN" altLang="en-US" sz="1200">
                <a:solidFill>
                  <a:schemeClr val="tx1"/>
                </a:solidFill>
                <a:latin typeface="+mn-ea"/>
                <a:cs typeface="+mn-ea"/>
              </a:rPr>
              <a:t>长</a:t>
            </a:r>
            <a:r>
              <a:rPr lang="en-US" sz="1200">
                <a:solidFill>
                  <a:schemeClr val="tx1"/>
                </a:solidFill>
                <a:latin typeface="+mn-ea"/>
                <a:cs typeface="+mn-ea"/>
              </a:rPr>
              <a:t>226m</a:t>
            </a:r>
            <a:r>
              <a:rPr lang="zh-CN" altLang="en-US" sz="1200">
                <a:solidFill>
                  <a:schemeClr val="tx1"/>
                </a:solidFill>
                <a:latin typeface="+mn-ea"/>
                <a:cs typeface="+mn-ea"/>
              </a:rPr>
              <a:t> 宽1</a:t>
            </a:r>
            <a:r>
              <a:rPr lang="en-US" altLang="zh-CN" sz="1200">
                <a:solidFill>
                  <a:schemeClr val="tx1"/>
                </a:solidFill>
                <a:latin typeface="+mn-ea"/>
                <a:cs typeface="+mn-ea"/>
              </a:rPr>
              <a:t>2</a:t>
            </a:r>
            <a:r>
              <a:rPr lang="zh-CN" altLang="en-US" sz="1200">
                <a:solidFill>
                  <a:schemeClr val="tx1"/>
                </a:solidFill>
                <a:latin typeface="+mn-ea"/>
                <a:cs typeface="+mn-ea"/>
              </a:rPr>
              <a:t>0m 总面积</a:t>
            </a:r>
            <a:r>
              <a:rPr lang="en-US" altLang="zh-CN" sz="1200">
                <a:solidFill>
                  <a:schemeClr val="tx1"/>
                </a:solidFill>
                <a:latin typeface="+mn-ea"/>
                <a:cs typeface="+mn-ea"/>
              </a:rPr>
              <a:t>25000</a:t>
            </a:r>
            <a:r>
              <a:rPr lang="zh-CN" altLang="en-US" sz="1200">
                <a:solidFill>
                  <a:schemeClr val="tx1"/>
                </a:solidFill>
                <a:latin typeface="+mn-ea"/>
                <a:cs typeface="+mn-ea"/>
              </a:rPr>
              <a:t>㎡</a:t>
            </a:r>
            <a:r>
              <a:rPr lang="en-US" altLang="zh-CN" sz="1200">
                <a:solidFill>
                  <a:schemeClr val="tx1"/>
                </a:solidFill>
                <a:latin typeface="+mn-ea"/>
                <a:cs typeface="+mn-ea"/>
              </a:rPr>
              <a:t> </a:t>
            </a:r>
            <a:r>
              <a:rPr lang="zh-CN" altLang="en-US" sz="1200">
                <a:solidFill>
                  <a:schemeClr val="tx1"/>
                </a:solidFill>
                <a:latin typeface="+mn-ea"/>
                <a:cs typeface="+mn-ea"/>
              </a:rPr>
              <a:t>水泥地面 全封闭</a:t>
            </a:r>
            <a:endParaRPr lang="zh-CN" altLang="en-US" sz="1200" b="1">
              <a:solidFill>
                <a:schemeClr val="tx1"/>
              </a:solidFill>
              <a:latin typeface="+mn-ea"/>
              <a:cs typeface="+mn-ea"/>
            </a:endParaRPr>
          </a:p>
          <a:p>
            <a:pPr>
              <a:lnSpc>
                <a:spcPct val="200000"/>
              </a:lnSpc>
            </a:pPr>
            <a:r>
              <a:rPr lang="zh-CN" altLang="en-US" sz="1200" b="1">
                <a:solidFill>
                  <a:schemeClr val="tx1"/>
                </a:solidFill>
                <a:latin typeface="+mn-ea"/>
                <a:cs typeface="+mn-ea"/>
              </a:rPr>
              <a:t>供电供水：</a:t>
            </a:r>
            <a:r>
              <a:rPr lang="zh-CN" sz="1200">
                <a:solidFill>
                  <a:schemeClr val="tx1"/>
                </a:solidFill>
                <a:latin typeface="+mn-ea"/>
                <a:cs typeface="+mn-ea"/>
              </a:rPr>
              <a:t>无电</a:t>
            </a:r>
            <a:r>
              <a:rPr sz="1200">
                <a:solidFill>
                  <a:schemeClr val="tx1"/>
                </a:solidFill>
                <a:latin typeface="+mn-ea"/>
                <a:cs typeface="+mn-ea"/>
              </a:rPr>
              <a:t> 方便接水</a:t>
            </a:r>
            <a:endParaRPr sz="1200">
              <a:solidFill>
                <a:schemeClr val="tx1"/>
              </a:solidFill>
              <a:latin typeface="+mn-ea"/>
              <a:cs typeface="+mn-ea"/>
            </a:endParaRPr>
          </a:p>
          <a:p>
            <a:pPr>
              <a:lnSpc>
                <a:spcPct val="200000"/>
              </a:lnSpc>
            </a:pPr>
            <a:r>
              <a:rPr lang="zh-CN" altLang="en-US" sz="1200" b="1">
                <a:solidFill>
                  <a:schemeClr val="tx1"/>
                </a:solidFill>
                <a:latin typeface="+mn-ea"/>
                <a:cs typeface="+mn-ea"/>
              </a:rPr>
              <a:t>配套设施：</a:t>
            </a:r>
            <a:r>
              <a:rPr lang="zh-CN" altLang="en-US" sz="1200">
                <a:solidFill>
                  <a:schemeClr val="tx1"/>
                </a:solidFill>
                <a:latin typeface="+mn-ea"/>
                <a:cs typeface="+mn-ea"/>
              </a:rPr>
              <a:t>停车位</a:t>
            </a:r>
            <a:r>
              <a:rPr sz="1200">
                <a:latin typeface="+mn-ea"/>
                <a:cs typeface="+mn-ea"/>
                <a:sym typeface="+mn-ea"/>
              </a:rPr>
              <a:t> 固定洗手间</a:t>
            </a:r>
            <a:endParaRPr lang="zh-CN" altLang="en-US" sz="1200">
              <a:solidFill>
                <a:schemeClr val="tx1"/>
              </a:solidFill>
              <a:latin typeface="+mn-ea"/>
              <a:cs typeface="+mn-ea"/>
            </a:endParaRPr>
          </a:p>
        </p:txBody>
      </p:sp>
      <p:pic>
        <p:nvPicPr>
          <p:cNvPr id="17" name="图片 1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985125" y="1108710"/>
            <a:ext cx="3693795" cy="2266950"/>
          </a:xfrm>
          <a:prstGeom prst="rect">
            <a:avLst/>
          </a:prstGeom>
        </p:spPr>
      </p:pic>
      <p:pic>
        <p:nvPicPr>
          <p:cNvPr id="3" name="图片 2" descr="沈阳铁西"/>
          <p:cNvPicPr>
            <a:picLocks noChangeAspect="1"/>
          </p:cNvPicPr>
          <p:nvPr/>
        </p:nvPicPr>
        <p:blipFill>
          <a:blip r:embed="rId2"/>
          <a:srcRect r="6910"/>
          <a:stretch>
            <a:fillRect/>
          </a:stretch>
        </p:blipFill>
        <p:spPr>
          <a:xfrm>
            <a:off x="1235710" y="1108075"/>
            <a:ext cx="6030595" cy="4898390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6" name="文本框 5"/>
          <p:cNvSpPr txBox="1"/>
          <p:nvPr/>
        </p:nvSpPr>
        <p:spPr>
          <a:xfrm>
            <a:off x="8777605" y="3435350"/>
            <a:ext cx="2200910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1200">
                <a:latin typeface="+mn-ea"/>
                <a:cs typeface="+mn-ea"/>
              </a:rPr>
              <a:t>上汽大通G50区域尊享品鉴会</a:t>
            </a:r>
            <a:endParaRPr lang="zh-CN" altLang="en-US" sz="1200">
              <a:latin typeface="+mn-ea"/>
              <a:cs typeface="+mn-ea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1101090" y="6074410"/>
            <a:ext cx="2347595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1200">
                <a:latin typeface="+mn-ea"/>
                <a:cs typeface="+mn-ea"/>
                <a:sym typeface="+mn-ea"/>
              </a:rPr>
              <a:t>上汽大通G50区域尊享品鉴会</a:t>
            </a:r>
            <a:endParaRPr lang="zh-CN" sz="1200">
              <a:latin typeface="+mn-ea"/>
              <a:cs typeface="+mn-ea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8308340" y="6074410"/>
            <a:ext cx="3140075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sz="1200">
                <a:latin typeface="+mn-ea"/>
                <a:cs typeface="+mn-ea"/>
              </a:rPr>
              <a:t>绅宝智道区域上市暨双智星AI驾享体验营</a:t>
            </a:r>
            <a:endParaRPr lang="zh-CN" sz="1200">
              <a:latin typeface="+mn-ea"/>
              <a:cs typeface="+mn-ea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1230630" y="3435350"/>
            <a:ext cx="2088515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1200">
                <a:latin typeface="+mn-ea"/>
                <a:cs typeface="+mn-ea"/>
              </a:rPr>
              <a:t>全新BMW 3系媒体试驾会</a:t>
            </a:r>
            <a:endParaRPr lang="zh-CN" altLang="en-US" sz="1200">
              <a:latin typeface="+mn-ea"/>
              <a:cs typeface="+mn-ea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4547870" y="6076315"/>
            <a:ext cx="3108960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sz="1200">
                <a:latin typeface="+mn-ea"/>
                <a:cs typeface="+mn-ea"/>
              </a:rPr>
              <a:t>绅宝智道区域上市暨双智星AI驾享体验营</a:t>
            </a:r>
            <a:endParaRPr lang="zh-CN" sz="1200">
              <a:latin typeface="+mn-ea"/>
              <a:cs typeface="+mn-ea"/>
            </a:endParaRPr>
          </a:p>
        </p:txBody>
      </p:sp>
      <p:pic>
        <p:nvPicPr>
          <p:cNvPr id="5" name="图片 4" descr="1d7028df62511a0e9e5712ba9c1b02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17830" y="1103630"/>
            <a:ext cx="3714750" cy="2299970"/>
          </a:xfrm>
          <a:prstGeom prst="rect">
            <a:avLst/>
          </a:prstGeom>
        </p:spPr>
      </p:pic>
      <p:pic>
        <p:nvPicPr>
          <p:cNvPr id="9" name="图片 8" descr="4da54fb00947a0d449d7daf7f1cbcb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51960" y="1104265"/>
            <a:ext cx="3646805" cy="2301875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5086985" y="3435350"/>
            <a:ext cx="2088515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1200">
                <a:latin typeface="+mn-ea"/>
                <a:cs typeface="+mn-ea"/>
              </a:rPr>
              <a:t>全新BMW 3系媒体试驾会</a:t>
            </a:r>
            <a:endParaRPr lang="zh-CN" altLang="en-US" sz="1200">
              <a:latin typeface="+mn-ea"/>
              <a:cs typeface="+mn-ea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11795" y="1118870"/>
            <a:ext cx="3681095" cy="2294890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>
          <a:blip r:embed="rId4"/>
          <a:srcRect t="11458"/>
          <a:stretch>
            <a:fillRect/>
          </a:stretch>
        </p:blipFill>
        <p:spPr>
          <a:xfrm>
            <a:off x="403225" y="3815715"/>
            <a:ext cx="3729990" cy="2198370"/>
          </a:xfrm>
          <a:prstGeom prst="rect">
            <a:avLst/>
          </a:prstGeom>
        </p:spPr>
      </p:pic>
      <p:pic>
        <p:nvPicPr>
          <p:cNvPr id="21" name="图片 2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51960" y="3815715"/>
            <a:ext cx="3660775" cy="2190115"/>
          </a:xfrm>
          <a:prstGeom prst="rect">
            <a:avLst/>
          </a:prstGeom>
        </p:spPr>
      </p:pic>
      <p:pic>
        <p:nvPicPr>
          <p:cNvPr id="22" name="图片 21"/>
          <p:cNvPicPr>
            <a:picLocks noChangeAspect="1"/>
          </p:cNvPicPr>
          <p:nvPr/>
        </p:nvPicPr>
        <p:blipFill>
          <a:blip r:embed="rId6"/>
          <a:srcRect t="13898" b="5651"/>
          <a:stretch>
            <a:fillRect/>
          </a:stretch>
        </p:blipFill>
        <p:spPr>
          <a:xfrm>
            <a:off x="8011795" y="3816985"/>
            <a:ext cx="3681730" cy="2223770"/>
          </a:xfrm>
          <a:prstGeom prst="rect">
            <a:avLst/>
          </a:prstGeom>
        </p:spPr>
      </p:pic>
    </p:spTree>
    <p:custDataLst>
      <p:tags r:id="rId7"/>
    </p:custDataLst>
  </p:cSld>
  <p:clrMapOvr>
    <a:masterClrMapping/>
  </p:clrMapOvr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176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176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8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  <p:tag name="KSO_WM_SPECIAL_SOURCE" val="bdnull"/>
</p:tagLst>
</file>

<file path=ppt/tags/tag19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  <p:tag name="KSO_WM_SPECIAL_SOURCE" val="bdnull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0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  <p:tag name="KSO_WM_SPECIAL_SOURCE" val="bdnull"/>
</p:tagLst>
</file>

<file path=ppt/tags/tag21.xml><?xml version="1.0" encoding="utf-8"?>
<p:tagLst xmlns:p="http://schemas.openxmlformats.org/presentationml/2006/main">
  <p:tag name="KSO_DOCER_TEMPLATE_OPEN_ONCE_MARK" val="1"/>
  <p:tag name="KSO_WPP_MARK_KEY" val="1cb550f4-3f9b-4ad6-862c-13ffdf40c901"/>
  <p:tag name="COMMONDATA" val="eyJoZGlkIjoiOWIxYjkzMjc4NDY0ODk3ODM0Mzk1YjQwYzJlY2RjYWQifQ==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Office 主题​​">
  <a:themeElements>
    <a:clrScheme name="新版空白演示配色">
      <a:dk1>
        <a:srgbClr val="000000"/>
      </a:dk1>
      <a:lt1>
        <a:srgbClr val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203</Words>
  <Application>WPS 演示</Application>
  <PresentationFormat>宽屏</PresentationFormat>
  <Paragraphs>21</Paragraphs>
  <Slides>3</Slides>
  <Notes>4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</vt:i4>
      </vt:variant>
    </vt:vector>
  </HeadingPairs>
  <TitlesOfParts>
    <vt:vector size="11" baseType="lpstr">
      <vt:lpstr>Arial</vt:lpstr>
      <vt:lpstr>宋体</vt:lpstr>
      <vt:lpstr>Wingdings</vt:lpstr>
      <vt:lpstr>微软雅黑</vt:lpstr>
      <vt:lpstr>Wingdings</vt:lpstr>
      <vt:lpstr>Arial Unicode MS</vt:lpstr>
      <vt:lpstr>Calibri</vt:lpstr>
      <vt:lpstr>Office 主题​​</vt:lpstr>
      <vt:lpstr>沈阳铁西试驾场地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>s_兔玖</cp:lastModifiedBy>
  <cp:revision>236</cp:revision>
  <dcterms:created xsi:type="dcterms:W3CDTF">2019-06-19T02:08:00Z</dcterms:created>
  <dcterms:modified xsi:type="dcterms:W3CDTF">2023-02-23T07:50:18Z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2052-11.1.0.13703</vt:lpwstr>
  </property>
  <property fmtid="{D5CDD505-2E9C-101B-9397-08002B2CF9AE}" pid="3" name="ICV">
    <vt:lpwstr>2F1F675043E240D8B0752D1481D7A81B</vt:lpwstr>
  </property>
</Properties>
</file>