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419" r:id="rId3"/>
    <p:sldId id="414" r:id="rId4"/>
    <p:sldId id="422" r:id="rId5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6" userDrawn="1">
          <p15:clr>
            <a:srgbClr val="A4A3A4"/>
          </p15:clr>
        </p15:guide>
        <p15:guide id="2" pos="263" userDrawn="1">
          <p15:clr>
            <a:srgbClr val="A4A3A4"/>
          </p15:clr>
        </p15:guide>
        <p15:guide id="3" pos="7385" userDrawn="1">
          <p15:clr>
            <a:srgbClr val="A4A3A4"/>
          </p15:clr>
        </p15:guide>
        <p15:guide id="4" orient="horz" pos="744" userDrawn="1">
          <p15:clr>
            <a:srgbClr val="A4A3A4"/>
          </p15:clr>
        </p15:guide>
        <p15:guide id="5" orient="horz" pos="4094" userDrawn="1">
          <p15:clr>
            <a:srgbClr val="A4A3A4"/>
          </p15:clr>
        </p15:guide>
        <p15:guide id="6" pos="2605" userDrawn="1">
          <p15:clr>
            <a:srgbClr val="A4A3A4"/>
          </p15:clr>
        </p15:guide>
        <p15:guide id="7" pos="49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552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86"/>
        <p:guide pos="263"/>
        <p:guide pos="7385"/>
        <p:guide orient="horz" pos="744"/>
        <p:guide orient="horz" pos="4094"/>
        <p:guide pos="2605"/>
        <p:guide pos="497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2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9265" y="1012190"/>
            <a:ext cx="11236325" cy="6350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69125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005870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236595" y="615950"/>
            <a:ext cx="8954770" cy="0"/>
          </a:xfrm>
          <a:prstGeom prst="line">
            <a:avLst/>
          </a:prstGeom>
          <a:ln w="38100" cmpd="sng">
            <a:solidFill>
              <a:srgbClr val="FE55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试俱LOGO+R"/>
          <p:cNvPicPr>
            <a:picLocks noChangeAspect="1"/>
          </p:cNvPicPr>
          <p:nvPr userDrawn="1"/>
        </p:nvPicPr>
        <p:blipFill>
          <a:blip r:embed="rId6"/>
          <a:srcRect t="20313" b="21979"/>
          <a:stretch>
            <a:fillRect/>
          </a:stretch>
        </p:blipFill>
        <p:spPr>
          <a:xfrm>
            <a:off x="326390" y="214630"/>
            <a:ext cx="2907030" cy="530225"/>
          </a:xfrm>
          <a:prstGeom prst="rect">
            <a:avLst/>
          </a:prstGeom>
        </p:spPr>
      </p:pic>
      <p:pic>
        <p:nvPicPr>
          <p:cNvPr id="3" name="图片 2" descr="a7a756c211b02af0ecd73b7417b0f30"/>
          <p:cNvPicPr>
            <a:picLocks noChangeAspect="1"/>
          </p:cNvPicPr>
          <p:nvPr userDrawn="1"/>
        </p:nvPicPr>
        <p:blipFill>
          <a:blip r:embed="rId7"/>
          <a:srcRect l="2113" t="16688" r="7104" b="14987"/>
          <a:stretch>
            <a:fillRect/>
          </a:stretch>
        </p:blipFill>
        <p:spPr>
          <a:xfrm>
            <a:off x="381000" y="160655"/>
            <a:ext cx="2757170" cy="65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tags" Target="../tags/tag1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363220" y="1012190"/>
            <a:ext cx="11340465" cy="58458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chemeClr val="bg1"/>
                </a:solidFill>
              </a:rPr>
              <a:t>石家庄国展</a:t>
            </a:r>
            <a:r>
              <a:rPr>
                <a:solidFill>
                  <a:schemeClr val="bg1"/>
                </a:solidFill>
              </a:rPr>
              <a:t>试驾场地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0800000">
            <a:off x="363220" y="5372735"/>
            <a:ext cx="11369040" cy="1485265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17830" y="5996940"/>
            <a:ext cx="1128585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石家庄国展试驾场地位于河北省石家庄市正定新区河阳路9号，试驾场地总面积</a:t>
            </a:r>
            <a:r>
              <a:rPr lang="en-US" alt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33000</a:t>
            </a:r>
            <a:r>
              <a:rPr lang="zh-CN" altLang="en-US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㎡，全封闭，柏油硬化，</a:t>
            </a:r>
            <a:r>
              <a:rPr lang="zh-CN" altLang="en-US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可用于举办汽车赛事、试乘试驾活动、汽车性能测试及驾控培训等。</a:t>
            </a:r>
            <a:endParaRPr lang="zh-CN" altLang="en-US"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7892415" y="3822700"/>
            <a:ext cx="383095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200" b="1">
                <a:latin typeface="+mj-ea"/>
                <a:ea typeface="+mj-ea"/>
                <a:cs typeface="+mj-ea"/>
                <a:sym typeface="+mn-ea"/>
              </a:rPr>
              <a:t>场地费用</a:t>
            </a:r>
            <a:r>
              <a:rPr lang="zh-CN" altLang="en-US" sz="1200" b="1">
                <a:solidFill>
                  <a:srgbClr val="595959"/>
                </a:solidFill>
                <a:latin typeface="+mj-ea"/>
                <a:ea typeface="+mj-ea"/>
                <a:cs typeface="+mj-ea"/>
                <a:sym typeface="+mn-ea"/>
              </a:rPr>
              <a:t>：</a:t>
            </a:r>
            <a:r>
              <a:rPr 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场地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2.5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; </a:t>
            </a:r>
            <a:endParaRPr lang="en-US" altLang="zh-CN" sz="1200" b="1">
              <a:solidFill>
                <a:srgbClr val="147BC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B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场地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1.5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天；</a:t>
            </a:r>
            <a:endParaRPr lang="zh-CN" altLang="en-US" sz="1200" b="1">
              <a:solidFill>
                <a:srgbClr val="147BC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C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场地：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天；</a:t>
            </a:r>
            <a:endParaRPr lang="zh-CN" altLang="en-US" sz="1200" b="1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j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</a:rPr>
              <a:t>场地面积：</a:t>
            </a:r>
            <a:r>
              <a:rPr lang="en-US" altLang="zh-CN" sz="1200">
                <a:latin typeface="+mn-ea"/>
                <a:cs typeface="+mn-ea"/>
              </a:rPr>
              <a:t>A</a:t>
            </a:r>
            <a:r>
              <a:rPr lang="zh-CN" altLang="en-US" sz="1200">
                <a:latin typeface="+mn-ea"/>
                <a:cs typeface="+mn-ea"/>
              </a:rPr>
              <a:t>场地</a:t>
            </a:r>
            <a:r>
              <a:rPr lang="zh-CN" altLang="en-US" sz="1200" b="1">
                <a:latin typeface="+mn-ea"/>
                <a:cs typeface="+mn-ea"/>
              </a:rPr>
              <a:t>：</a:t>
            </a:r>
            <a:r>
              <a:rPr lang="en-US" sz="1200">
                <a:latin typeface="+mn-ea"/>
                <a:cs typeface="+mn-ea"/>
                <a:sym typeface="+mn-ea"/>
              </a:rPr>
              <a:t>15533</a:t>
            </a:r>
            <a:r>
              <a:rPr sz="1200">
                <a:latin typeface="+mn-ea"/>
                <a:cs typeface="+mn-ea"/>
                <a:sym typeface="+mn-ea"/>
              </a:rPr>
              <a:t>㎡</a:t>
            </a:r>
            <a:r>
              <a:rPr lang="zh-CN" altLang="en-US" sz="1200">
                <a:latin typeface="+mn-ea"/>
                <a:cs typeface="+mn-ea"/>
                <a:sym typeface="+mn-ea"/>
              </a:rPr>
              <a:t>；</a:t>
            </a:r>
            <a:r>
              <a:rPr lang="en-US" sz="1200">
                <a:latin typeface="+mn-ea"/>
                <a:cs typeface="+mn-ea"/>
                <a:sym typeface="+mn-ea"/>
              </a:rPr>
              <a:t>B</a:t>
            </a:r>
            <a:r>
              <a:rPr lang="zh-CN" altLang="en-US" sz="1200">
                <a:latin typeface="+mn-ea"/>
                <a:cs typeface="+mn-ea"/>
                <a:sym typeface="+mn-ea"/>
              </a:rPr>
              <a:t>场地</a:t>
            </a:r>
            <a:r>
              <a:rPr lang="en-US" altLang="zh-CN" sz="1200">
                <a:latin typeface="+mn-ea"/>
                <a:cs typeface="+mn-ea"/>
                <a:sym typeface="+mn-ea"/>
              </a:rPr>
              <a:t>: 8295</a:t>
            </a:r>
            <a:r>
              <a:rPr lang="zh-CN" altLang="en-US" sz="1200">
                <a:latin typeface="+mn-ea"/>
                <a:cs typeface="+mn-ea"/>
                <a:sym typeface="+mn-ea"/>
              </a:rPr>
              <a:t>㎡</a:t>
            </a:r>
            <a:r>
              <a:rPr lang="zh-CN" sz="1200">
                <a:latin typeface="+mn-ea"/>
                <a:cs typeface="+mn-ea"/>
                <a:sym typeface="+mn-ea"/>
              </a:rPr>
              <a:t>；</a:t>
            </a:r>
            <a:r>
              <a:rPr lang="en-US" sz="1200">
                <a:latin typeface="+mn-ea"/>
                <a:cs typeface="+mn-ea"/>
                <a:sym typeface="+mn-ea"/>
              </a:rPr>
              <a:t>C</a:t>
            </a:r>
            <a:r>
              <a:rPr lang="zh-CN" altLang="en-US" sz="1200">
                <a:latin typeface="+mn-ea"/>
                <a:cs typeface="+mn-ea"/>
                <a:sym typeface="+mn-ea"/>
              </a:rPr>
              <a:t>场地</a:t>
            </a:r>
            <a:r>
              <a:rPr lang="en-US" altLang="zh-CN" sz="1200">
                <a:latin typeface="+mn-ea"/>
                <a:cs typeface="+mn-ea"/>
                <a:sym typeface="+mn-ea"/>
              </a:rPr>
              <a:t>: 9881</a:t>
            </a:r>
            <a:r>
              <a:rPr lang="zh-CN" altLang="en-US" sz="1200">
                <a:latin typeface="+mn-ea"/>
                <a:cs typeface="+mn-ea"/>
                <a:sym typeface="+mn-ea"/>
              </a:rPr>
              <a:t>㎡；</a:t>
            </a:r>
            <a:r>
              <a:rPr lang="zh-CN" altLang="en-US" sz="1200">
                <a:latin typeface="+mn-ea"/>
                <a:cs typeface="+mn-ea"/>
                <a:sym typeface="+mn-ea"/>
              </a:rPr>
              <a:t>柏油路面</a:t>
            </a:r>
            <a:r>
              <a:rPr lang="en-US" altLang="zh-CN" sz="1200">
                <a:latin typeface="+mn-ea"/>
                <a:cs typeface="+mn-ea"/>
                <a:sym typeface="+mn-ea"/>
              </a:rPr>
              <a:t> </a:t>
            </a:r>
            <a:r>
              <a:rPr sz="1200">
                <a:latin typeface="+mn-ea"/>
                <a:cs typeface="+mn-ea"/>
                <a:sym typeface="+mn-ea"/>
              </a:rPr>
              <a:t>全封闭</a:t>
            </a:r>
            <a:r>
              <a:rPr lang="en-US" sz="1200">
                <a:latin typeface="+mn-ea"/>
                <a:cs typeface="+mn-ea"/>
                <a:sym typeface="+mn-ea"/>
              </a:rPr>
              <a:t> </a:t>
            </a:r>
            <a:endParaRPr lang="zh-CN" altLang="en-US" sz="1200"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</a:rPr>
              <a:t>供电供水：</a:t>
            </a:r>
            <a:r>
              <a:rPr sz="120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380v/</a:t>
            </a:r>
            <a:r>
              <a:rPr lang="en-US" sz="120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1000kw</a:t>
            </a:r>
            <a:r>
              <a:rPr sz="120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方便接水</a:t>
            </a:r>
            <a:endParaRPr sz="1200" b="1">
              <a:solidFill>
                <a:srgbClr val="FF0000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</a:rPr>
              <a:t>配套设施：</a:t>
            </a:r>
            <a:r>
              <a:rPr lang="zh-CN" altLang="en-US" sz="1200">
                <a:latin typeface="+mn-ea"/>
                <a:cs typeface="+mn-ea"/>
              </a:rPr>
              <a:t>停车位</a:t>
            </a:r>
            <a:r>
              <a:rPr lang="en-US" altLang="zh-CN" sz="1200">
                <a:latin typeface="+mn-ea"/>
                <a:cs typeface="+mn-ea"/>
              </a:rPr>
              <a:t> </a:t>
            </a:r>
            <a:r>
              <a:rPr lang="zh-CN" altLang="en-US" sz="1200">
                <a:latin typeface="+mn-ea"/>
                <a:cs typeface="+mn-ea"/>
              </a:rPr>
              <a:t>卫生间</a:t>
            </a:r>
            <a:endParaRPr lang="zh-CN" altLang="en-US" sz="1200">
              <a:latin typeface="+mn-ea"/>
              <a:cs typeface="+mn-ea"/>
            </a:endParaRPr>
          </a:p>
        </p:txBody>
      </p:sp>
      <p:pic>
        <p:nvPicPr>
          <p:cNvPr id="103" name="图片 102"/>
          <p:cNvPicPr/>
          <p:nvPr>
            <p:custDataLst>
              <p:tags r:id="rId1"/>
            </p:custDataLst>
          </p:nvPr>
        </p:nvPicPr>
        <p:blipFill>
          <a:blip r:embed="rId2"/>
          <a:srcRect l="20443"/>
          <a:stretch>
            <a:fillRect/>
          </a:stretch>
        </p:blipFill>
        <p:spPr>
          <a:xfrm>
            <a:off x="7893050" y="1181735"/>
            <a:ext cx="3830320" cy="2289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石家庄国际会展中心试驾场地"/>
          <p:cNvPicPr>
            <a:picLocks noChangeAspect="1"/>
          </p:cNvPicPr>
          <p:nvPr/>
        </p:nvPicPr>
        <p:blipFill>
          <a:blip r:embed="rId3"/>
          <a:srcRect l="4273" t="-287" r="5658" b="8408"/>
          <a:stretch>
            <a:fillRect/>
          </a:stretch>
        </p:blipFill>
        <p:spPr>
          <a:xfrm>
            <a:off x="1228090" y="1167130"/>
            <a:ext cx="5807710" cy="53263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1315085" y="3371850"/>
            <a:ext cx="1977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</a:rPr>
              <a:t>吉利缤越Pro媒体试驾会</a:t>
            </a:r>
            <a:endParaRPr lang="zh-CN" sz="1200">
              <a:latin typeface="+mn-ea"/>
              <a:cs typeface="+mn-ea"/>
            </a:endParaRPr>
          </a:p>
          <a:p>
            <a:pPr algn="ctr"/>
            <a:r>
              <a:rPr lang="zh-CN" sz="1200">
                <a:latin typeface="+mn-ea"/>
                <a:cs typeface="+mn-ea"/>
              </a:rPr>
              <a:t>石家庄站</a:t>
            </a:r>
            <a:endParaRPr lang="zh-CN" sz="1200">
              <a:latin typeface="+mn-ea"/>
              <a:cs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103905" y="3429000"/>
            <a:ext cx="19773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</a:rPr>
              <a:t>蔚来全系SUV硬核挑战赛</a:t>
            </a:r>
            <a:endParaRPr lang="zh-CN" sz="1200">
              <a:latin typeface="+mn-ea"/>
              <a:cs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691655" y="3429000"/>
            <a:ext cx="19773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</a:rPr>
              <a:t>蔚来全系SUV硬核挑战赛</a:t>
            </a:r>
            <a:endParaRPr lang="zh-CN" sz="1200">
              <a:latin typeface="+mn-ea"/>
              <a:cs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93140" y="6286500"/>
            <a:ext cx="2620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</a:rPr>
              <a:t>逸动PLUS蓝鲸动力媒体试驾活动</a:t>
            </a:r>
            <a:endParaRPr lang="zh-CN" sz="1200">
              <a:latin typeface="+mn-ea"/>
              <a:cs typeface="+mn-ea"/>
            </a:endParaRPr>
          </a:p>
          <a:p>
            <a:pPr algn="ctr"/>
            <a:r>
              <a:rPr lang="zh-CN" sz="1200">
                <a:latin typeface="+mn-ea"/>
                <a:cs typeface="+mn-ea"/>
              </a:rPr>
              <a:t>河北站</a:t>
            </a:r>
            <a:endParaRPr lang="zh-CN" sz="1200">
              <a:latin typeface="+mn-ea"/>
              <a:cs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017135" y="6289040"/>
            <a:ext cx="2157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</a:rPr>
              <a:t>国潮风范 智领潮流 </a:t>
            </a:r>
            <a:endParaRPr lang="zh-CN" sz="1200">
              <a:latin typeface="+mn-ea"/>
              <a:cs typeface="+mn-ea"/>
            </a:endParaRPr>
          </a:p>
          <a:p>
            <a:pPr algn="ctr"/>
            <a:r>
              <a:rPr lang="zh-CN" sz="1200">
                <a:latin typeface="+mn-ea"/>
                <a:cs typeface="+mn-ea"/>
              </a:rPr>
              <a:t>上汽荣威全新i5试驾品鉴会</a:t>
            </a:r>
            <a:endParaRPr lang="zh-CN" sz="1200">
              <a:latin typeface="+mn-ea"/>
              <a:cs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915810" y="6285230"/>
            <a:ext cx="1977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</a:rPr>
              <a:t>吉利星瑞-缤越公开挑战赛 石家庄站</a:t>
            </a:r>
            <a:endParaRPr lang="zh-CN" sz="1200">
              <a:latin typeface="+mn-ea"/>
              <a:cs typeface="+mn-ea"/>
            </a:endParaRPr>
          </a:p>
        </p:txBody>
      </p:sp>
      <p:pic>
        <p:nvPicPr>
          <p:cNvPr id="7" name="图片 6" descr="3f971f3863c5bd75f370c70b4485c886"/>
          <p:cNvPicPr>
            <a:picLocks noChangeAspect="1"/>
          </p:cNvPicPr>
          <p:nvPr/>
        </p:nvPicPr>
        <p:blipFill>
          <a:blip r:embed="rId1"/>
          <a:srcRect t="5059"/>
          <a:stretch>
            <a:fillRect/>
          </a:stretch>
        </p:blipFill>
        <p:spPr>
          <a:xfrm>
            <a:off x="4260215" y="1032510"/>
            <a:ext cx="3651250" cy="2313940"/>
          </a:xfrm>
          <a:prstGeom prst="rect">
            <a:avLst/>
          </a:prstGeom>
        </p:spPr>
      </p:pic>
      <p:pic>
        <p:nvPicPr>
          <p:cNvPr id="8" name="图片 7" descr="国潮风范 智领潮流 上汽荣威全新i5试驾品鉴会"/>
          <p:cNvPicPr>
            <a:picLocks noChangeAspect="1"/>
          </p:cNvPicPr>
          <p:nvPr/>
        </p:nvPicPr>
        <p:blipFill>
          <a:blip r:embed="rId2"/>
          <a:srcRect l="17" t="12865" r="-17" b="124"/>
          <a:stretch>
            <a:fillRect/>
          </a:stretch>
        </p:blipFill>
        <p:spPr>
          <a:xfrm>
            <a:off x="4260215" y="3894455"/>
            <a:ext cx="3649345" cy="2323465"/>
          </a:xfrm>
          <a:prstGeom prst="rect">
            <a:avLst/>
          </a:prstGeom>
        </p:spPr>
      </p:pic>
      <p:pic>
        <p:nvPicPr>
          <p:cNvPr id="10" name="图片 9" descr="吉利缤越Pro媒体试驾会石家庄站"/>
          <p:cNvPicPr>
            <a:picLocks noChangeAspect="1"/>
          </p:cNvPicPr>
          <p:nvPr/>
        </p:nvPicPr>
        <p:blipFill>
          <a:blip r:embed="rId3"/>
          <a:srcRect t="4361"/>
          <a:stretch>
            <a:fillRect/>
          </a:stretch>
        </p:blipFill>
        <p:spPr>
          <a:xfrm>
            <a:off x="476885" y="1035050"/>
            <a:ext cx="3652520" cy="2312670"/>
          </a:xfrm>
          <a:prstGeom prst="rect">
            <a:avLst/>
          </a:prstGeom>
        </p:spPr>
      </p:pic>
      <p:pic>
        <p:nvPicPr>
          <p:cNvPr id="12" name="图片 11" descr="吉利星瑞-缤越公开挑战赛 石家庄站"/>
          <p:cNvPicPr>
            <a:picLocks noChangeAspect="1"/>
          </p:cNvPicPr>
          <p:nvPr/>
        </p:nvPicPr>
        <p:blipFill>
          <a:blip r:embed="rId4"/>
          <a:srcRect t="5158" r="8721" b="8244"/>
          <a:stretch>
            <a:fillRect/>
          </a:stretch>
        </p:blipFill>
        <p:spPr>
          <a:xfrm>
            <a:off x="8039735" y="3894455"/>
            <a:ext cx="3636645" cy="2311400"/>
          </a:xfrm>
          <a:prstGeom prst="rect">
            <a:avLst/>
          </a:prstGeom>
        </p:spPr>
      </p:pic>
      <p:pic>
        <p:nvPicPr>
          <p:cNvPr id="13" name="图片 12" descr="蔚来全系SUV硬核挑战赛"/>
          <p:cNvPicPr>
            <a:picLocks noChangeAspect="1"/>
          </p:cNvPicPr>
          <p:nvPr/>
        </p:nvPicPr>
        <p:blipFill>
          <a:blip r:embed="rId5"/>
          <a:srcRect t="4707"/>
          <a:stretch>
            <a:fillRect/>
          </a:stretch>
        </p:blipFill>
        <p:spPr>
          <a:xfrm>
            <a:off x="8042275" y="1035050"/>
            <a:ext cx="3635375" cy="2311400"/>
          </a:xfrm>
          <a:prstGeom prst="rect">
            <a:avLst/>
          </a:prstGeom>
        </p:spPr>
      </p:pic>
      <p:pic>
        <p:nvPicPr>
          <p:cNvPr id="16" name="图片 15" descr="逸动PLUS蓝鲸动力媒体试驾活动 河北站"/>
          <p:cNvPicPr>
            <a:picLocks noChangeAspect="1"/>
          </p:cNvPicPr>
          <p:nvPr/>
        </p:nvPicPr>
        <p:blipFill>
          <a:blip r:embed="rId6"/>
          <a:srcRect b="4926"/>
          <a:stretch>
            <a:fillRect/>
          </a:stretch>
        </p:blipFill>
        <p:spPr>
          <a:xfrm>
            <a:off x="476885" y="3901440"/>
            <a:ext cx="3653155" cy="231648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PLACING_PICTURE_USER_VIEWPORT" val="{&quot;height&quot;:2304,&quot;width&quot;:4512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.xml><?xml version="1.0" encoding="utf-8"?>
<p:tagLst xmlns:p="http://schemas.openxmlformats.org/presentationml/2006/main">
  <p:tag name="KSO_WPP_MARK_KEY" val="b7d9a35a-58c7-4ab2-8616-55936a031ffc"/>
  <p:tag name="COMMONDATA" val="eyJoZGlkIjoiOWIxYjkzMjc4NDY0ODk3ODM0Mzk1YjQwYzJlY2RjYWQifQ=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341</Words>
  <Application>WPS 演示</Application>
  <PresentationFormat>宽屏</PresentationFormat>
  <Paragraphs>26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1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石家庄国展试驾场地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s_兔玖</cp:lastModifiedBy>
  <cp:revision>258</cp:revision>
  <dcterms:created xsi:type="dcterms:W3CDTF">2019-06-19T02:08:00Z</dcterms:created>
  <dcterms:modified xsi:type="dcterms:W3CDTF">2023-02-24T01:03:06Z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F9A3CC92C1904D349E7047435F034C00</vt:lpwstr>
  </property>
</Properties>
</file>