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6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251" userDrawn="1">
          <p15:clr>
            <a:srgbClr val="A4A3A4"/>
          </p15:clr>
        </p15:guide>
        <p15:guide id="3" pos="7482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72" userDrawn="1">
          <p15:clr>
            <a:srgbClr val="A4A3A4"/>
          </p15:clr>
        </p15:guide>
        <p15:guide id="6" pos="5094" userDrawn="1">
          <p15:clr>
            <a:srgbClr val="A4A3A4"/>
          </p15:clr>
        </p15:guide>
        <p15:guide id="7" pos="26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3"/>
        <p:guide pos="251"/>
        <p:guide pos="7482"/>
        <p:guide orient="horz" pos="837"/>
        <p:guide orient="horz" pos="3772"/>
        <p:guide pos="5094"/>
        <p:guide pos="267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2607"/>
          <a:stretch>
            <a:fillRect/>
          </a:stretch>
        </p:blipFill>
        <p:spPr>
          <a:xfrm>
            <a:off x="466725" y="1108710"/>
            <a:ext cx="11366500" cy="57429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鄂尔多斯国际赛车场地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7675" y="5447665"/>
            <a:ext cx="11379200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99415" y="5988685"/>
            <a:ext cx="1147826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鄂尔多斯国际赛车场地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国际二级赛道的标准设计，并且预留了升级至国际一级赛道的规划地。赛道全长约3715米，高度落差达到32米，赛道有精心设计的11个右弯、7个左弯弯角。圈速大约在1:56~1:57之间，平均速度约为116Km/h，是一条中速型赛道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试驾区域长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86725" y="4097655"/>
            <a:ext cx="371538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0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0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0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12万/天 </a:t>
            </a:r>
            <a:endParaRPr lang="en-US" altLang="zh-CN" sz="10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000" b="1">
                <a:latin typeface="+mn-ea"/>
                <a:cs typeface="+mn-ea"/>
                <a:sym typeface="+mn-ea"/>
              </a:rPr>
              <a:t>场地面积：</a:t>
            </a:r>
            <a:r>
              <a:rPr lang="en-US" sz="1000">
                <a:latin typeface="+mn-ea"/>
                <a:cs typeface="+mn-ea"/>
                <a:sym typeface="+mn-ea"/>
              </a:rPr>
              <a:t>赛道长3715m </a:t>
            </a:r>
            <a:r>
              <a:rPr lang="zh-CN" altLang="en-US" sz="1000">
                <a:latin typeface="+mn-ea"/>
                <a:cs typeface="+mn-ea"/>
                <a:sym typeface="+mn-ea"/>
              </a:rPr>
              <a:t>试驾区域长</a:t>
            </a:r>
            <a:r>
              <a:rPr lang="en-US" altLang="zh-CN" sz="1000">
                <a:latin typeface="+mn-ea"/>
                <a:cs typeface="+mn-ea"/>
                <a:sym typeface="+mn-ea"/>
              </a:rPr>
              <a:t>120m</a:t>
            </a:r>
            <a:r>
              <a:rPr lang="zh-CN" altLang="en-US" sz="1000">
                <a:latin typeface="+mn-ea"/>
                <a:cs typeface="+mn-ea"/>
                <a:sym typeface="+mn-ea"/>
              </a:rPr>
              <a:t>，宽</a:t>
            </a:r>
            <a:r>
              <a:rPr lang="en-US" altLang="zh-CN" sz="1000">
                <a:latin typeface="+mn-ea"/>
                <a:cs typeface="+mn-ea"/>
                <a:sym typeface="+mn-ea"/>
              </a:rPr>
              <a:t>50m</a:t>
            </a:r>
            <a:r>
              <a:rPr lang="zh-CN" altLang="en-US" sz="1000">
                <a:latin typeface="+mn-ea"/>
                <a:cs typeface="+mn-ea"/>
                <a:sym typeface="+mn-ea"/>
              </a:rPr>
              <a:t>，总面积</a:t>
            </a:r>
            <a:r>
              <a:rPr lang="en-US" altLang="zh-CN" sz="1000">
                <a:latin typeface="+mn-ea"/>
                <a:cs typeface="+mn-ea"/>
                <a:sym typeface="+mn-ea"/>
              </a:rPr>
              <a:t>6000</a:t>
            </a:r>
            <a:r>
              <a:rPr lang="zh-CN" altLang="en-US" sz="1000">
                <a:latin typeface="+mn-ea"/>
                <a:cs typeface="+mn-ea"/>
                <a:sym typeface="+mn-ea"/>
              </a:rPr>
              <a:t>平米㎡</a:t>
            </a:r>
            <a:r>
              <a:rPr lang="en-US" altLang="zh-CN" sz="1000">
                <a:latin typeface="+mn-ea"/>
                <a:cs typeface="+mn-ea"/>
                <a:sym typeface="+mn-ea"/>
              </a:rPr>
              <a:t> </a:t>
            </a:r>
            <a:r>
              <a:rPr lang="en-US" sz="1000">
                <a:latin typeface="+mn-ea"/>
                <a:cs typeface="+mn-ea"/>
                <a:sym typeface="+mn-ea"/>
              </a:rPr>
              <a:t>柏油地面</a:t>
            </a:r>
            <a:endParaRPr sz="10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000" b="1">
                <a:latin typeface="+mn-ea"/>
                <a:cs typeface="+mn-ea"/>
                <a:sym typeface="+mn-ea"/>
              </a:rPr>
              <a:t>供电供水：</a:t>
            </a:r>
            <a:r>
              <a:rPr sz="1000">
                <a:latin typeface="+mn-ea"/>
                <a:cs typeface="+mn-ea"/>
                <a:sym typeface="+mn-ea"/>
              </a:rPr>
              <a:t>380v</a:t>
            </a:r>
            <a:r>
              <a:rPr lang="en-US" sz="1000">
                <a:latin typeface="+mn-ea"/>
                <a:cs typeface="+mn-ea"/>
                <a:sym typeface="+mn-ea"/>
              </a:rPr>
              <a:t>/100kw</a:t>
            </a:r>
            <a:r>
              <a:rPr sz="1000">
                <a:latin typeface="+mn-ea"/>
                <a:cs typeface="+mn-ea"/>
                <a:sym typeface="+mn-ea"/>
              </a:rPr>
              <a:t> </a:t>
            </a:r>
            <a:r>
              <a:rPr lang="zh-CN" sz="1000">
                <a:latin typeface="+mn-ea"/>
                <a:cs typeface="+mn-ea"/>
                <a:sym typeface="+mn-ea"/>
              </a:rPr>
              <a:t>不方便接水 </a:t>
            </a:r>
            <a:r>
              <a:rPr sz="1000">
                <a:latin typeface="+mn-ea"/>
                <a:cs typeface="+mn-ea"/>
                <a:sym typeface="+mn-ea"/>
              </a:rPr>
              <a:t>固定洗手间</a:t>
            </a:r>
            <a:endParaRPr sz="10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0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000">
                <a:latin typeface="+mn-ea"/>
                <a:cs typeface="+mn-ea"/>
                <a:sym typeface="+mn-ea"/>
              </a:rPr>
              <a:t>停车位 夜间照明 培训教室</a:t>
            </a:r>
            <a:endParaRPr lang="zh-CN" altLang="en-US" sz="10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62a899ec4ddf4248a34abd28f5e45c5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6725" y="1324610"/>
            <a:ext cx="3493135" cy="2461895"/>
          </a:xfrm>
          <a:prstGeom prst="rect">
            <a:avLst/>
          </a:prstGeom>
        </p:spPr>
      </p:pic>
      <p:pic>
        <p:nvPicPr>
          <p:cNvPr id="2" name="图片 1" descr="鄂尔多斯国际赛车场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" y="1329690"/>
            <a:ext cx="6771640" cy="4789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rcRect t="5922"/>
          <a:stretch>
            <a:fillRect/>
          </a:stretch>
        </p:blipFill>
        <p:spPr>
          <a:xfrm>
            <a:off x="8086090" y="1346200"/>
            <a:ext cx="3613785" cy="2122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rcRect t="13314"/>
          <a:stretch>
            <a:fillRect/>
          </a:stretch>
        </p:blipFill>
        <p:spPr>
          <a:xfrm>
            <a:off x="8088630" y="3879850"/>
            <a:ext cx="3623310" cy="21399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rcRect t="5887"/>
          <a:stretch>
            <a:fillRect/>
          </a:stretch>
        </p:blipFill>
        <p:spPr>
          <a:xfrm>
            <a:off x="4226560" y="1344930"/>
            <a:ext cx="3721100" cy="2124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b="6228"/>
          <a:stretch>
            <a:fillRect/>
          </a:stretch>
        </p:blipFill>
        <p:spPr>
          <a:xfrm>
            <a:off x="441960" y="1343025"/>
            <a:ext cx="3615690" cy="2125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t="8897"/>
          <a:stretch>
            <a:fillRect/>
          </a:stretch>
        </p:blipFill>
        <p:spPr>
          <a:xfrm>
            <a:off x="4226560" y="3896995"/>
            <a:ext cx="3700145" cy="21228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 t="10782"/>
          <a:stretch>
            <a:fillRect/>
          </a:stretch>
        </p:blipFill>
        <p:spPr>
          <a:xfrm>
            <a:off x="441960" y="3896995"/>
            <a:ext cx="3615690" cy="2122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1890" y="3514090"/>
            <a:ext cx="2188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ym typeface="+mn-ea"/>
              </a:rPr>
              <a:t>BMW</a:t>
            </a:r>
            <a:r>
              <a:rPr lang="zh-CN" altLang="en-US" sz="1200">
                <a:sym typeface="+mn-ea"/>
              </a:rPr>
              <a:t>北区</a:t>
            </a:r>
            <a:r>
              <a:rPr lang="en-US" altLang="zh-CN" sz="1200">
                <a:sym typeface="+mn-ea"/>
              </a:rPr>
              <a:t>3</a:t>
            </a:r>
            <a:r>
              <a:rPr lang="zh-CN" altLang="en-US" sz="1200">
                <a:sym typeface="+mn-ea"/>
              </a:rPr>
              <a:t>系驾控大师挑战赛</a:t>
            </a:r>
            <a:endParaRPr lang="zh-CN" altLang="en-US" sz="12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68385" y="3514090"/>
            <a:ext cx="2473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ym typeface="+mn-ea"/>
              </a:rPr>
              <a:t>BMW</a:t>
            </a:r>
            <a:r>
              <a:rPr lang="zh-CN" altLang="en-US" sz="1200">
                <a:sym typeface="+mn-ea"/>
              </a:rPr>
              <a:t>北区</a:t>
            </a:r>
            <a:r>
              <a:rPr lang="en-US" altLang="zh-CN" sz="1200">
                <a:sym typeface="+mn-ea"/>
              </a:rPr>
              <a:t>3</a:t>
            </a:r>
            <a:r>
              <a:rPr lang="zh-CN" altLang="en-US" sz="1200">
                <a:sym typeface="+mn-ea"/>
              </a:rPr>
              <a:t>系驾控大师挑战赛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755" y="6072505"/>
            <a:ext cx="33331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ym typeface="+mn-ea"/>
              </a:rPr>
              <a:t>别克S弯挑战赛</a:t>
            </a:r>
            <a:endParaRPr lang="zh-CN" altLang="en-US" sz="120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63330" y="6072505"/>
            <a:ext cx="2058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别克S弯挑战赛</a:t>
            </a:r>
            <a:endParaRPr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18710" y="3514090"/>
            <a:ext cx="25184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ym typeface="+mn-ea"/>
              </a:rPr>
              <a:t>BMW</a:t>
            </a:r>
            <a:r>
              <a:rPr lang="zh-CN" altLang="en-US" sz="1200">
                <a:sym typeface="+mn-ea"/>
              </a:rPr>
              <a:t>北区</a:t>
            </a:r>
            <a:r>
              <a:rPr lang="en-US" altLang="zh-CN" sz="1200">
                <a:sym typeface="+mn-ea"/>
              </a:rPr>
              <a:t>3</a:t>
            </a:r>
            <a:r>
              <a:rPr lang="zh-CN" altLang="en-US" sz="1200">
                <a:sym typeface="+mn-ea"/>
              </a:rPr>
              <a:t>系驾控大师挑战赛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5259070" y="6072505"/>
            <a:ext cx="18383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1200"/>
              <a:t>别克S弯挑战赛</a:t>
            </a:r>
            <a:endParaRPr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a2872930-f957-4508-819a-4b850f14487a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鄂尔多斯国际赛车场试驾场地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260</cp:revision>
  <dcterms:created xsi:type="dcterms:W3CDTF">2019-06-19T02:08:00Z</dcterms:created>
  <dcterms:modified xsi:type="dcterms:W3CDTF">2023-03-16T06:01:59Z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F71D59C5731F4B92BF5105472E970141</vt:lpwstr>
  </property>
</Properties>
</file>