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419" r:id="rId3"/>
    <p:sldId id="414" r:id="rId4"/>
    <p:sldId id="424" r:id="rId5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4" userDrawn="1">
          <p15:clr>
            <a:srgbClr val="A4A3A4"/>
          </p15:clr>
        </p15:guide>
        <p15:guide id="2" pos="258" userDrawn="1">
          <p15:clr>
            <a:srgbClr val="A4A3A4"/>
          </p15:clr>
        </p15:guide>
        <p15:guide id="3" pos="7411" userDrawn="1">
          <p15:clr>
            <a:srgbClr val="A4A3A4"/>
          </p15:clr>
        </p15:guide>
        <p15:guide id="4" orient="horz" pos="837" userDrawn="1">
          <p15:clr>
            <a:srgbClr val="A4A3A4"/>
          </p15:clr>
        </p15:guide>
        <p15:guide id="5" orient="horz" pos="3784" userDrawn="1">
          <p15:clr>
            <a:srgbClr val="A4A3A4"/>
          </p15:clr>
        </p15:guide>
        <p15:guide id="6" pos="5107" userDrawn="1">
          <p15:clr>
            <a:srgbClr val="A4A3A4"/>
          </p15:clr>
        </p15:guide>
        <p15:guide id="7" pos="26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552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540" y="108"/>
      </p:cViewPr>
      <p:guideLst>
        <p:guide orient="horz" pos="2404"/>
        <p:guide pos="258"/>
        <p:guide pos="7411"/>
        <p:guide orient="horz" pos="837"/>
        <p:guide orient="horz" pos="3784"/>
        <p:guide pos="5107"/>
        <p:guide pos="267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2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9265" y="1012190"/>
            <a:ext cx="11236325" cy="6350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69125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005870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236595" y="615950"/>
            <a:ext cx="8954770" cy="0"/>
          </a:xfrm>
          <a:prstGeom prst="line">
            <a:avLst/>
          </a:prstGeom>
          <a:ln w="38100" cmpd="sng">
            <a:solidFill>
              <a:srgbClr val="FE55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a7a756c211b02af0ecd73b7417b0f30"/>
          <p:cNvPicPr>
            <a:picLocks noChangeAspect="1"/>
          </p:cNvPicPr>
          <p:nvPr userDrawn="1"/>
        </p:nvPicPr>
        <p:blipFill>
          <a:blip r:embed="rId6"/>
          <a:srcRect l="2113" t="16688" r="7104" b="14987"/>
          <a:stretch>
            <a:fillRect/>
          </a:stretch>
        </p:blipFill>
        <p:spPr>
          <a:xfrm>
            <a:off x="381000" y="160655"/>
            <a:ext cx="2757170" cy="65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tags" Target="../tags/tag1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22.xml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tags" Target="../tags/tag21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409575" y="804545"/>
            <a:ext cx="11352530" cy="60521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36880" y="860425"/>
            <a:ext cx="11236325" cy="635000"/>
          </a:xfrm>
        </p:spPr>
        <p:txBody>
          <a:bodyPr/>
          <a:lstStyle/>
          <a:p>
            <a:r>
              <a: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郑州国际</a:t>
            </a:r>
            <a:r>
              <a:rPr lang="en-US" altLang="zh-CN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赛车场地</a:t>
            </a:r>
            <a:endParaRPr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 rot="10800000">
            <a:off x="409575" y="5371465"/>
            <a:ext cx="11350625" cy="1485265"/>
          </a:xfrm>
          <a:prstGeom prst="rect">
            <a:avLst/>
          </a:prstGeom>
          <a:gradFill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08940" y="5808980"/>
            <a:ext cx="11403965" cy="1049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郑州国际赛车场地，位于中国郑州市，为我国中原地区唯一国际赛道。赛道长约2.51公里，有11个弯道，包括7个右弯道和4个左弯道，最长直线约500米。后场区域长260米，宽50米，总面积13000平米，西广场8000平米，可用于举办汽车赛事、试乘试驾活动、汽车性能测试及驾控培训等。</a:t>
            </a:r>
            <a:endParaRPr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829550" y="4140200"/>
            <a:ext cx="429577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场地费用</a:t>
            </a:r>
            <a:r>
              <a:rPr lang="zh-CN" altLang="en-US" sz="1200" b="1">
                <a:solidFill>
                  <a:srgbClr val="595959"/>
                </a:solidFill>
                <a:latin typeface="+mj-ea"/>
                <a:ea typeface="+mj-ea"/>
                <a:cs typeface="+mj-ea"/>
                <a:sym typeface="+mn-ea"/>
              </a:rPr>
              <a:t>：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后场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: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5万/天 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西广场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: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天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赛道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: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15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天</a:t>
            </a:r>
            <a:endParaRPr lang="zh-CN" altLang="en-US" sz="1200" b="1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j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场地面积：</a:t>
            </a:r>
            <a:r>
              <a:rPr sz="1200">
                <a:latin typeface="+mn-ea"/>
                <a:cs typeface="+mn-ea"/>
              </a:rPr>
              <a:t>后场长260m 宽50m 共13000㎡ 赛道长2.51公里 西广场总面积8000㎡ 柏油硬化 全封闭</a:t>
            </a:r>
            <a:endParaRPr sz="1200"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供电供水：</a:t>
            </a:r>
            <a:r>
              <a:rPr sz="1200">
                <a:solidFill>
                  <a:schemeClr val="tx1"/>
                </a:solidFill>
                <a:latin typeface="+mn-ea"/>
                <a:cs typeface="+mn-ea"/>
              </a:rPr>
              <a:t>380v/</a:t>
            </a:r>
            <a:r>
              <a:rPr lang="en-US" sz="1200">
                <a:solidFill>
                  <a:schemeClr val="tx1"/>
                </a:solidFill>
                <a:latin typeface="+mn-ea"/>
                <a:cs typeface="+mn-ea"/>
              </a:rPr>
              <a:t>100</a:t>
            </a:r>
            <a:r>
              <a:rPr sz="1200">
                <a:solidFill>
                  <a:schemeClr val="tx1"/>
                </a:solidFill>
                <a:latin typeface="+mn-ea"/>
                <a:cs typeface="+mn-ea"/>
              </a:rPr>
              <a:t>kw 方</a:t>
            </a:r>
            <a:r>
              <a:rPr lang="zh-CN" sz="1200">
                <a:solidFill>
                  <a:schemeClr val="tx1"/>
                </a:solidFill>
                <a:latin typeface="+mn-ea"/>
                <a:cs typeface="+mn-ea"/>
              </a:rPr>
              <a:t>便接水</a:t>
            </a:r>
            <a:br>
              <a:rPr lang="zh-CN" sz="1200">
                <a:solidFill>
                  <a:schemeClr val="tx1"/>
                </a:solidFill>
                <a:latin typeface="+mn-ea"/>
                <a:cs typeface="+mn-ea"/>
              </a:rPr>
            </a:b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配套设施：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停车位</a:t>
            </a:r>
            <a:r>
              <a:rPr lang="en-US" altLang="zh-CN" sz="1200">
                <a:solidFill>
                  <a:schemeClr val="tx1"/>
                </a:solidFill>
                <a:latin typeface="+mn-ea"/>
                <a:cs typeface="+mn-ea"/>
              </a:rPr>
              <a:t> </a:t>
            </a:r>
            <a:r>
              <a:rPr lang="zh-CN" sz="1200">
                <a:latin typeface="+mn-ea"/>
                <a:cs typeface="+mn-ea"/>
                <a:sym typeface="+mn-ea"/>
              </a:rPr>
              <a:t>固定洗手间</a:t>
            </a:r>
            <a:r>
              <a:rPr lang="en-US" altLang="zh-CN" sz="1200">
                <a:latin typeface="+mn-ea"/>
                <a:cs typeface="+mn-ea"/>
                <a:sym typeface="+mn-ea"/>
              </a:rPr>
              <a:t> </a:t>
            </a:r>
            <a:r>
              <a:rPr lang="zh-CN" altLang="en-US" sz="1200">
                <a:latin typeface="+mn-ea"/>
                <a:cs typeface="+mn-ea"/>
                <a:sym typeface="+mn-ea"/>
              </a:rPr>
              <a:t>充电桩</a:t>
            </a:r>
            <a:r>
              <a:rPr lang="en-US" altLang="zh-CN" sz="1200">
                <a:latin typeface="+mn-ea"/>
                <a:cs typeface="+mn-ea"/>
                <a:sym typeface="+mn-ea"/>
              </a:rPr>
              <a:t> </a:t>
            </a:r>
            <a:r>
              <a:rPr lang="zh-CN" altLang="en-US" sz="1200">
                <a:latin typeface="+mn-ea"/>
                <a:cs typeface="+mn-ea"/>
                <a:sym typeface="+mn-ea"/>
              </a:rPr>
              <a:t>加油站</a:t>
            </a:r>
            <a:endParaRPr sz="1200">
              <a:solidFill>
                <a:schemeClr val="tx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endParaRPr lang="zh-CN" altLang="en-US" sz="1200">
              <a:solidFill>
                <a:schemeClr val="tx1"/>
              </a:solidFill>
              <a:latin typeface="+mn-ea"/>
              <a:cs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7926705" y="1329055"/>
            <a:ext cx="3838575" cy="2550795"/>
          </a:xfrm>
          <a:prstGeom prst="rect">
            <a:avLst/>
          </a:prstGeom>
        </p:spPr>
      </p:pic>
      <p:pic>
        <p:nvPicPr>
          <p:cNvPr id="2" name="图片 1" descr="郑州国际赛车场地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" y="1329055"/>
            <a:ext cx="7235190" cy="5118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96950" y="3498215"/>
            <a:ext cx="25844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后场实景图</a:t>
            </a:r>
            <a:endParaRPr lang="zh-CN" altLang="en-US" sz="1200">
              <a:latin typeface="+mn-ea"/>
              <a:cs typeface="+mn-ea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298940" y="3498215"/>
            <a:ext cx="14852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赛道实景图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853940" y="3498215"/>
            <a:ext cx="24841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西广场实景图</a:t>
            </a:r>
            <a:endParaRPr lang="zh-CN" altLang="en-US" sz="1200">
              <a:latin typeface="+mn-ea"/>
              <a:cs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61415" y="6145530"/>
            <a:ext cx="22193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atin typeface="+mn-ea"/>
                <a:cs typeface="+mn-ea"/>
              </a:rPr>
              <a:t>CDB飘移亚洲杯赛事</a:t>
            </a:r>
            <a:endParaRPr lang="zh-CN" altLang="en-US" sz="1200">
              <a:latin typeface="+mn-ea"/>
              <a:cs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045710" y="6167120"/>
            <a:ext cx="21005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CDB飘移亚洲杯赛事</a:t>
            </a:r>
            <a:endParaRPr lang="zh-CN" altLang="en-US" sz="1200">
              <a:latin typeface="+mn-ea"/>
              <a:cs typeface="+mn-ea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724265" y="6144895"/>
            <a:ext cx="22377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CDB飘移亚洲杯赛事</a:t>
            </a:r>
            <a:endParaRPr lang="zh-CN" altLang="en-US" sz="1200">
              <a:latin typeface="+mn-ea"/>
              <a:cs typeface="+mn-ea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18371"/>
          <a:stretch>
            <a:fillRect/>
          </a:stretch>
        </p:blipFill>
        <p:spPr>
          <a:xfrm>
            <a:off x="409575" y="1236980"/>
            <a:ext cx="3606165" cy="22078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19007"/>
          <a:stretch>
            <a:fillRect/>
          </a:stretch>
        </p:blipFill>
        <p:spPr>
          <a:xfrm>
            <a:off x="8101965" y="1254125"/>
            <a:ext cx="3606165" cy="2190750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22275" y="3816350"/>
            <a:ext cx="3606800" cy="2197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255770" y="3814445"/>
            <a:ext cx="3637280" cy="21863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8119745" y="3829050"/>
            <a:ext cx="3582670" cy="218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248150" y="1214120"/>
            <a:ext cx="3629660" cy="224345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.xml><?xml version="1.0" encoding="utf-8"?>
<p:tagLst xmlns:p="http://schemas.openxmlformats.org/presentationml/2006/main">
  <p:tag name="KSO_WPP_MARK_KEY" val="4d1a2ab6-9b8c-42ef-965a-67bf0eb2cce0"/>
  <p:tag name="COMMONDATA" val="eyJoZGlkIjoiYThmNTk2OGY0ZWVjMTBkZDI2MmM3MThhMjk2ODBkNzgifQ=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</Words>
  <Application>WPS 演示</Application>
  <PresentationFormat>宽屏</PresentationFormat>
  <Paragraphs>21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1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郑州国际 赛车场地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珠海海泉湾试驾场地</dc:title>
  <dc:creator/>
  <cp:lastModifiedBy>胖子不会少吃</cp:lastModifiedBy>
  <cp:revision>280</cp:revision>
  <dcterms:created xsi:type="dcterms:W3CDTF">2019-06-19T02:08:00Z</dcterms:created>
  <dcterms:modified xsi:type="dcterms:W3CDTF">2023-05-25T05:10:38Z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9811E32BC3F341CF9F73C1EAA94AC575</vt:lpwstr>
  </property>
</Properties>
</file>