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36" userDrawn="1">
          <p15:clr>
            <a:srgbClr val="A4A3A4"/>
          </p15:clr>
        </p15:guide>
        <p15:guide id="2" pos="280" userDrawn="1">
          <p15:clr>
            <a:srgbClr val="A4A3A4"/>
          </p15:clr>
        </p15:guide>
        <p15:guide id="3" pos="7347" userDrawn="1">
          <p15:clr>
            <a:srgbClr val="A4A3A4"/>
          </p15:clr>
        </p15:guide>
        <p15:guide id="4" orient="horz" pos="648" userDrawn="1">
          <p15:clr>
            <a:srgbClr val="A4A3A4"/>
          </p15:clr>
        </p15:guide>
        <p15:guide id="5" orient="horz" pos="3780" userDrawn="1">
          <p15:clr>
            <a:srgbClr val="A4A3A4"/>
          </p15:clr>
        </p15:guide>
        <p15:guide id="6" pos="5068" userDrawn="1">
          <p15:clr>
            <a:srgbClr val="A4A3A4"/>
          </p15:clr>
        </p15:guide>
        <p15:guide id="7" pos="4984" userDrawn="1">
          <p15:clr>
            <a:srgbClr val="A4A3A4"/>
          </p15:clr>
        </p15:guide>
        <p15:guide id="8" pos="2600" userDrawn="1">
          <p15:clr>
            <a:srgbClr val="A4A3A4"/>
          </p15:clr>
        </p15:guide>
        <p15:guide id="9" pos="2672" userDrawn="1">
          <p15:clr>
            <a:srgbClr val="A4A3A4"/>
          </p15:clr>
        </p15:guide>
        <p15:guide id="10" orient="horz" pos="209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36"/>
        <p:guide pos="280"/>
        <p:guide pos="7347"/>
        <p:guide orient="horz" pos="648"/>
        <p:guide orient="horz" pos="3780"/>
        <p:guide pos="5068"/>
        <p:guide pos="4984"/>
        <p:guide pos="2600"/>
        <p:guide pos="2672"/>
        <p:guide orient="horz" pos="2091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2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20.xml"/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tags" Target="../tags/tag1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1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3" name="图片 2"/>
          <p:cNvPicPr>
            <a:picLocks noChangeAspect="1"/>
          </p:cNvPicPr>
          <p:nvPr/>
        </p:nvPicPr>
        <p:blipFill>
          <a:blip r:embed="rId1"/>
          <a:srcRect l="8436" t="6539" r="50197" b="54436"/>
          <a:stretch>
            <a:fillRect/>
          </a:stretch>
        </p:blipFill>
        <p:spPr>
          <a:xfrm>
            <a:off x="408305" y="1003300"/>
            <a:ext cx="11318240" cy="58547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45135" y="1012190"/>
            <a:ext cx="11236325" cy="635000"/>
          </a:xfrm>
        </p:spPr>
        <p:txBody>
          <a:bodyPr/>
          <a:p>
            <a:r>
              <a:rPr lang="zh-CN" alt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武汉越野主题公园试驾场地</a:t>
            </a:r>
            <a:endParaRPr lang="zh-CN" altLang="en-US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17830" y="5398135"/>
            <a:ext cx="1130871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45135" y="6001385"/>
            <a:ext cx="11281410" cy="6451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 algn="l">
              <a:lnSpc>
                <a:spcPct val="150000"/>
              </a:lnSpc>
            </a:pPr>
            <a:r>
              <a:rPr lang="zh-CN"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武汉越野主题公园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场地坐落于江夏区梁子湖大道武汉花卉博览园内，交通便利，是武汉唯一专业越野试驾场地；占地100000平方米。拥有一条全长3.2公里的越野赛道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814945" y="4140200"/>
            <a:ext cx="384937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3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万/天</a:t>
            </a:r>
            <a:endParaRPr lang="zh-CN" altLang="en-US" sz="1200" b="1">
              <a:solidFill>
                <a:schemeClr val="tx1">
                  <a:lumMod val="65000"/>
                  <a:lumOff val="35000"/>
                </a:schemeClr>
              </a:solidFill>
              <a:latin typeface="+mj-ea"/>
              <a:ea typeface="+mj-ea"/>
              <a:cs typeface="+mj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场地面积：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  <a:sym typeface="+mn-ea"/>
              </a:rPr>
              <a:t> </a:t>
            </a:r>
            <a:r>
              <a:rPr sz="1200">
                <a:latin typeface="+mn-ea"/>
                <a:cs typeface="+mn-ea"/>
                <a:sym typeface="+mn-ea"/>
              </a:rPr>
              <a:t>约100000㎡ </a:t>
            </a:r>
            <a:r>
              <a:rPr sz="1200">
                <a:latin typeface="+mn-ea"/>
                <a:cs typeface="+mn-ea"/>
                <a:sym typeface="+mn-ea"/>
              </a:rPr>
              <a:t>越野赛道</a:t>
            </a:r>
            <a:r>
              <a:rPr sz="1200">
                <a:latin typeface="+mn-ea"/>
                <a:cs typeface="+mn-ea"/>
                <a:sym typeface="+mn-ea"/>
              </a:rPr>
              <a:t>全长3.2公里 全封闭</a:t>
            </a:r>
            <a:endParaRPr sz="1200">
              <a:solidFill>
                <a:schemeClr val="tx1"/>
              </a:solidFill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供电供水：</a:t>
            </a:r>
            <a:r>
              <a:rPr lang="en-US" altLang="zh-CN" sz="1200">
                <a:latin typeface="+mn-ea"/>
                <a:cs typeface="+mn-ea"/>
                <a:sym typeface="+mn-ea"/>
              </a:rPr>
              <a:t>300V</a:t>
            </a:r>
            <a:r>
              <a:rPr lang="en-US" altLang="zh-CN" sz="1200" b="1">
                <a:solidFill>
                  <a:schemeClr val="tx1"/>
                </a:solidFill>
                <a:latin typeface="+mn-ea"/>
                <a:cs typeface="+mn-ea"/>
              </a:rPr>
              <a:t> 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方便接水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固定</a:t>
            </a:r>
            <a:r>
              <a:rPr lang="zh-CN" sz="1200">
                <a:solidFill>
                  <a:schemeClr val="tx1"/>
                </a:solidFill>
                <a:latin typeface="+mn-ea"/>
                <a:cs typeface="+mn-ea"/>
              </a:rPr>
              <a:t>洗手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间</a:t>
            </a:r>
            <a:r>
              <a:rPr sz="1200">
                <a:solidFill>
                  <a:schemeClr val="tx1"/>
                </a:solidFill>
                <a:latin typeface="+mn-ea"/>
                <a:cs typeface="+mn-ea"/>
              </a:rPr>
              <a:t> 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solidFill>
                  <a:schemeClr val="tx1"/>
                </a:solidFill>
                <a:latin typeface="+mn-ea"/>
                <a:cs typeface="+mn-ea"/>
              </a:rPr>
              <a:t>配套设施：</a:t>
            </a:r>
            <a:r>
              <a:rPr lang="zh-CN" altLang="en-US" sz="1200">
                <a:solidFill>
                  <a:schemeClr val="tx1"/>
                </a:solidFill>
                <a:latin typeface="+mn-ea"/>
                <a:cs typeface="+mn-ea"/>
              </a:rPr>
              <a:t>停车位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1400" y="1337945"/>
            <a:ext cx="5984875" cy="4740275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4945" y="1636395"/>
            <a:ext cx="3546475" cy="240284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6" name="图片 5"/>
          <p:cNvPicPr>
            <a:picLocks noChangeAspect="1"/>
          </p:cNvPicPr>
          <p:nvPr/>
        </p:nvPicPr>
        <p:blipFill>
          <a:blip r:embed="rId1"/>
          <a:srcRect r="3952"/>
          <a:stretch>
            <a:fillRect/>
          </a:stretch>
        </p:blipFill>
        <p:spPr>
          <a:xfrm>
            <a:off x="426720" y="1128395"/>
            <a:ext cx="3688080" cy="228917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3545" y="1128395"/>
            <a:ext cx="3676650" cy="2288540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3"/>
          <a:srcRect b="6536"/>
          <a:stretch>
            <a:fillRect/>
          </a:stretch>
        </p:blipFill>
        <p:spPr>
          <a:xfrm>
            <a:off x="8045450" y="1127125"/>
            <a:ext cx="3682365" cy="2289810"/>
          </a:xfrm>
          <a:prstGeom prst="rect">
            <a:avLst/>
          </a:prstGeom>
        </p:spPr>
      </p:pic>
      <p:pic>
        <p:nvPicPr>
          <p:cNvPr id="19" name="图片 18"/>
          <p:cNvPicPr>
            <a:picLocks noChangeAspect="1"/>
          </p:cNvPicPr>
          <p:nvPr/>
        </p:nvPicPr>
        <p:blipFill>
          <a:blip r:embed="rId4"/>
          <a:srcRect t="6952"/>
          <a:stretch>
            <a:fillRect/>
          </a:stretch>
        </p:blipFill>
        <p:spPr>
          <a:xfrm>
            <a:off x="8048625" y="3893820"/>
            <a:ext cx="3696970" cy="230314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5"/>
          <a:srcRect t="4343"/>
          <a:stretch>
            <a:fillRect/>
          </a:stretch>
        </p:blipFill>
        <p:spPr>
          <a:xfrm>
            <a:off x="4241800" y="3895090"/>
            <a:ext cx="3670300" cy="230759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6"/>
          <a:srcRect t="4371"/>
          <a:stretch>
            <a:fillRect/>
          </a:stretch>
        </p:blipFill>
        <p:spPr>
          <a:xfrm>
            <a:off x="427355" y="3893820"/>
            <a:ext cx="3677920" cy="2308860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095375" y="3468370"/>
            <a:ext cx="237553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荣威RX8武汉巅峰试驾体验营</a:t>
            </a:r>
            <a:endParaRPr lang="zh-CN" sz="1200" b="1">
              <a:latin typeface="+mn-ea"/>
              <a:cs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871720" y="3468370"/>
            <a:ext cx="241046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荣威RX8武汉巅峰试驾体验营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923655" y="3468370"/>
            <a:ext cx="191579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雷诺达斯特冒险家</a:t>
            </a:r>
            <a:r>
              <a:rPr lang="zh-CN" sz="1200">
                <a:latin typeface="+mn-ea"/>
                <a:cs typeface="+mn-ea"/>
                <a:sym typeface="+mn-ea"/>
              </a:rPr>
              <a:t>试驾会</a:t>
            </a:r>
            <a:endParaRPr lang="zh-CN"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003935" y="6266180"/>
            <a:ext cx="254381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</a:rPr>
              <a:t>梅赛德斯-奔驰西区SUV英雄训练营</a:t>
            </a:r>
            <a:endParaRPr sz="1200">
              <a:latin typeface="+mn-ea"/>
              <a:cs typeface="+mn-ea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4734560" y="6266180"/>
            <a:ext cx="266700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梅赛德斯-奔驰西区SUV英雄训练营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588375" y="6259195"/>
            <a:ext cx="25863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梅赛德斯-奔驰西区SUV英雄训练营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1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</p:tagLst>
</file>

<file path=ppt/tags/tag22.xml><?xml version="1.0" encoding="utf-8"?>
<p:tagLst xmlns:p="http://schemas.openxmlformats.org/presentationml/2006/main">
  <p:tag name="KSO_WPP_MARK_KEY" val="ca252665-a6f3-4316-849d-4e462229b56b"/>
  <p:tag name="COMMONDATA" val="eyJoZGlkIjoiZWMzNTVlMTI5YThkMWMzZjQ1MzliM2IzMmJjOGRkNmY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248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武汉越野主题公园试驾场地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marlay</cp:lastModifiedBy>
  <cp:revision>252</cp:revision>
  <dcterms:created xsi:type="dcterms:W3CDTF">2019-06-19T02:08:00Z</dcterms:created>
  <dcterms:modified xsi:type="dcterms:W3CDTF">2023-06-06T07:06:50Z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2052-11.1.0.14036</vt:lpwstr>
  </property>
  <property fmtid="{D5CDD505-2E9C-101B-9397-08002B2CF9AE}" pid="3" name="ICV">
    <vt:lpwstr>352403DD607F439DA699EA932558492B</vt:lpwstr>
  </property>
</Properties>
</file>