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419" r:id="rId3"/>
    <p:sldId id="414" r:id="rId5"/>
    <p:sldId id="422" r:id="rId6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65" userDrawn="1">
          <p15:clr>
            <a:srgbClr val="A4A3A4"/>
          </p15:clr>
        </p15:guide>
        <p15:guide id="2" pos="270" userDrawn="1">
          <p15:clr>
            <a:srgbClr val="A4A3A4"/>
          </p15:clr>
        </p15:guide>
        <p15:guide id="3" pos="7443" userDrawn="1">
          <p15:clr>
            <a:srgbClr val="A4A3A4"/>
          </p15:clr>
        </p15:guide>
        <p15:guide id="4" orient="horz" pos="637" userDrawn="1">
          <p15:clr>
            <a:srgbClr val="A4A3A4"/>
          </p15:clr>
        </p15:guide>
        <p15:guide id="5" orient="horz" pos="3951" userDrawn="1">
          <p15:clr>
            <a:srgbClr val="A4A3A4"/>
          </p15:clr>
        </p15:guide>
        <p15:guide id="6" pos="2531" userDrawn="1">
          <p15:clr>
            <a:srgbClr val="A4A3A4"/>
          </p15:clr>
        </p15:guide>
        <p15:guide id="7" pos="51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E552E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465"/>
        <p:guide pos="270"/>
        <p:guide pos="7443"/>
        <p:guide orient="horz" pos="637"/>
        <p:guide orient="horz" pos="3951"/>
        <p:guide pos="2531"/>
        <p:guide pos="513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2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7" Type="http://schemas.openxmlformats.org/officeDocument/2006/relationships/image" Target="../media/image2.png"/><Relationship Id="rId6" Type="http://schemas.openxmlformats.org/officeDocument/2006/relationships/image" Target="../media/image1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12.xml"/><Relationship Id="rId8" Type="http://schemas.openxmlformats.org/officeDocument/2006/relationships/tags" Target="../tags/tag11.xml"/><Relationship Id="rId7" Type="http://schemas.openxmlformats.org/officeDocument/2006/relationships/tags" Target="../tags/tag10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9265" y="1012190"/>
            <a:ext cx="11236325" cy="6350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469125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sz="8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9005870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cxnSp>
        <p:nvCxnSpPr>
          <p:cNvPr id="9" name="直接连接符 8"/>
          <p:cNvCxnSpPr/>
          <p:nvPr userDrawn="1"/>
        </p:nvCxnSpPr>
        <p:spPr>
          <a:xfrm>
            <a:off x="3236595" y="615950"/>
            <a:ext cx="8954770" cy="0"/>
          </a:xfrm>
          <a:prstGeom prst="line">
            <a:avLst/>
          </a:prstGeom>
          <a:ln w="38100" cmpd="sng">
            <a:solidFill>
              <a:srgbClr val="FE552E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图片 9" descr="试俱LOGO+R"/>
          <p:cNvPicPr>
            <a:picLocks noChangeAspect="1"/>
          </p:cNvPicPr>
          <p:nvPr userDrawn="1"/>
        </p:nvPicPr>
        <p:blipFill>
          <a:blip r:embed="rId6"/>
          <a:srcRect t="20313" b="21979"/>
          <a:stretch>
            <a:fillRect/>
          </a:stretch>
        </p:blipFill>
        <p:spPr>
          <a:xfrm>
            <a:off x="326390" y="214630"/>
            <a:ext cx="2907030" cy="530225"/>
          </a:xfrm>
          <a:prstGeom prst="rect">
            <a:avLst/>
          </a:prstGeom>
        </p:spPr>
      </p:pic>
      <p:pic>
        <p:nvPicPr>
          <p:cNvPr id="3" name="图片 2" descr="a7a756c211b02af0ecd73b7417b0f30"/>
          <p:cNvPicPr>
            <a:picLocks noChangeAspect="1"/>
          </p:cNvPicPr>
          <p:nvPr userDrawn="1"/>
        </p:nvPicPr>
        <p:blipFill>
          <a:blip r:embed="rId7"/>
          <a:srcRect l="2113" t="16688" r="7104" b="14987"/>
          <a:stretch>
            <a:fillRect/>
          </a:stretch>
        </p:blipFill>
        <p:spPr>
          <a:xfrm>
            <a:off x="381000" y="160655"/>
            <a:ext cx="2757170" cy="6565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7" Type="http://schemas.openxmlformats.org/officeDocument/2006/relationships/tags" Target="../tags/tag17.x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3" Type="http://schemas.openxmlformats.org/officeDocument/2006/relationships/tags" Target="../tags/tag1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18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19.xml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20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图片 1" descr="6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421005" y="970280"/>
            <a:ext cx="11395075" cy="588772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>
                <a:solidFill>
                  <a:schemeClr val="bg1"/>
                </a:solidFill>
              </a:rPr>
              <a:t>惠州和畅</a:t>
            </a:r>
            <a:r>
              <a:rPr lang="en-US" altLang="zh-CN">
                <a:solidFill>
                  <a:schemeClr val="bg1"/>
                </a:solidFill>
              </a:rPr>
              <a:t> </a:t>
            </a:r>
            <a:r>
              <a:rPr>
                <a:solidFill>
                  <a:schemeClr val="bg1"/>
                </a:solidFill>
              </a:rPr>
              <a:t>试驾场地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 rot="10800000">
            <a:off x="469265" y="5396230"/>
            <a:ext cx="11346815" cy="1461770"/>
          </a:xfrm>
          <a:prstGeom prst="rect">
            <a:avLst/>
          </a:prstGeom>
          <a:gradFill>
            <a:gsLst>
              <a:gs pos="0">
                <a:schemeClr val="tx1">
                  <a:alpha val="43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428625" y="5904865"/>
            <a:ext cx="11285855" cy="6451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惠州和畅试驾场地位于惠州主城区内，场地总面积</a:t>
            </a:r>
            <a:r>
              <a:rPr lang="en-US" altLang="zh-CN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8000</a:t>
            </a:r>
            <a:r>
              <a:rPr lang="zh-CN" altLang="en-US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平，场地由两块</a:t>
            </a:r>
            <a:r>
              <a:rPr lang="en-US" altLang="zh-CN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60m*60m</a:t>
            </a:r>
            <a:r>
              <a:rPr lang="zh-CN" altLang="en-US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和</a:t>
            </a:r>
            <a:r>
              <a:rPr lang="en-US" altLang="zh-CN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100m*35m</a:t>
            </a:r>
            <a:r>
              <a:rPr lang="zh-CN" altLang="en-US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构成，场地位置优越，交通便利，</a:t>
            </a:r>
            <a:r>
              <a:rPr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周边配套</a:t>
            </a:r>
            <a:r>
              <a:rPr lang="zh-CN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齐全，可用于举办汽车赛事、试乘试驾活动、汽车性能测试及驾控培训等。</a:t>
            </a:r>
            <a:endParaRPr lang="zh-CN" sz="1200" b="1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图片 1" descr="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8166100" y="1207770"/>
            <a:ext cx="3625850" cy="252984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8153400" y="3943350"/>
            <a:ext cx="366585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200000"/>
              </a:lnSpc>
            </a:pPr>
            <a:r>
              <a:rPr lang="zh-CN" altLang="en-US" sz="1200" b="1">
                <a:latin typeface="+mj-ea"/>
                <a:ea typeface="+mj-ea"/>
                <a:cs typeface="+mj-ea"/>
                <a:sym typeface="+mn-ea"/>
              </a:rPr>
              <a:t>场地费用</a:t>
            </a:r>
            <a:r>
              <a:rPr lang="zh-CN" altLang="en-US" sz="1200" b="1">
                <a:solidFill>
                  <a:srgbClr val="595959"/>
                </a:solidFill>
                <a:latin typeface="+mj-ea"/>
                <a:ea typeface="+mj-ea"/>
                <a:cs typeface="+mj-ea"/>
                <a:sym typeface="+mn-ea"/>
              </a:rPr>
              <a:t>：</a:t>
            </a:r>
            <a:r>
              <a:rPr lang="en-US" altLang="zh-CN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</a:t>
            </a:r>
            <a:r>
              <a:rPr lang="zh-CN" altLang="en-US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万</a:t>
            </a:r>
            <a:r>
              <a:rPr lang="en-US" altLang="zh-CN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天</a:t>
            </a:r>
            <a:endParaRPr lang="zh-CN" altLang="en-US" sz="1200" b="1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+mj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</a:rPr>
              <a:t>场地面积：</a:t>
            </a:r>
            <a:r>
              <a:rPr lang="zh-CN" sz="1200">
                <a:latin typeface="+mn-ea"/>
                <a:cs typeface="+mn-ea"/>
                <a:sym typeface="+mn-ea"/>
              </a:rPr>
              <a:t>场地总面积约：</a:t>
            </a:r>
            <a:r>
              <a:rPr lang="en-US" altLang="zh-CN" sz="1200">
                <a:latin typeface="+mn-ea"/>
                <a:cs typeface="+mn-ea"/>
                <a:sym typeface="+mn-ea"/>
              </a:rPr>
              <a:t>800</a:t>
            </a:r>
            <a:r>
              <a:rPr lang="en-US" altLang="zh-CN" sz="1200">
                <a:latin typeface="+mn-ea"/>
                <a:cs typeface="+mn-ea"/>
                <a:sym typeface="+mn-ea"/>
              </a:rPr>
              <a:t>0㎡</a:t>
            </a:r>
            <a:r>
              <a:rPr lang="zh-CN" sz="1200">
                <a:latin typeface="+mn-ea"/>
                <a:cs typeface="+mn-ea"/>
                <a:sym typeface="+mn-ea"/>
              </a:rPr>
              <a:t>泥地面</a:t>
            </a:r>
            <a:r>
              <a:rPr lang="en-US" altLang="zh-CN" sz="1200">
                <a:latin typeface="+mn-ea"/>
                <a:cs typeface="+mn-ea"/>
              </a:rPr>
              <a:t> 全封闭</a:t>
            </a:r>
            <a:endParaRPr lang="en-US" altLang="zh-CN" sz="1200">
              <a:latin typeface="+mn-ea"/>
              <a:cs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  <a:sym typeface="+mn-ea"/>
              </a:rPr>
              <a:t>供电供水：</a:t>
            </a:r>
            <a:r>
              <a:rPr lang="en-US" altLang="zh-CN" sz="1200">
                <a:latin typeface="+mn-ea"/>
                <a:cs typeface="+mn-ea"/>
                <a:sym typeface="+mn-ea"/>
              </a:rPr>
              <a:t>380v/30kw </a:t>
            </a:r>
            <a:r>
              <a:rPr lang="zh-CN" altLang="en-US" sz="1200">
                <a:latin typeface="+mn-ea"/>
                <a:cs typeface="+mn-ea"/>
                <a:sym typeface="+mn-ea"/>
              </a:rPr>
              <a:t>方便接水</a:t>
            </a:r>
            <a:endParaRPr lang="zh-CN" altLang="en-US" sz="1200">
              <a:latin typeface="+mn-ea"/>
              <a:cs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latin typeface="+mn-ea"/>
                <a:cs typeface="+mn-ea"/>
              </a:rPr>
              <a:t>配套设施：</a:t>
            </a:r>
            <a:r>
              <a:rPr lang="zh-CN" altLang="en-US" sz="1200">
                <a:latin typeface="+mn-ea"/>
                <a:cs typeface="+mn-ea"/>
              </a:rPr>
              <a:t>停车位</a:t>
            </a:r>
            <a:r>
              <a:rPr lang="en-US" altLang="zh-CN" sz="1200">
                <a:latin typeface="+mn-ea"/>
                <a:cs typeface="+mn-ea"/>
              </a:rPr>
              <a:t> </a:t>
            </a:r>
            <a:endParaRPr lang="zh-CN" altLang="en-US" sz="1200">
              <a:latin typeface="+mn-ea"/>
              <a:cs typeface="+mn-ea"/>
            </a:endParaRPr>
          </a:p>
        </p:txBody>
      </p:sp>
      <p:pic>
        <p:nvPicPr>
          <p:cNvPr id="4" name="图片 3" descr="pingia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1011555"/>
            <a:ext cx="7417435" cy="524573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7" name="图片 16" descr="news_0_0_83AB0AC2AAD2FE6FC751D8E555DCCD9B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02930" y="3921760"/>
            <a:ext cx="3839210" cy="2557780"/>
          </a:xfrm>
          <a:prstGeom prst="rect">
            <a:avLst/>
          </a:prstGeom>
        </p:spPr>
      </p:pic>
      <p:pic>
        <p:nvPicPr>
          <p:cNvPr id="12" name="图片 11" descr="news_0_0_3ABF02411918F4DAFED819023F5C505B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2435" y="3909695"/>
            <a:ext cx="3810000" cy="2538730"/>
          </a:xfrm>
          <a:prstGeom prst="rect">
            <a:avLst/>
          </a:prstGeom>
        </p:spPr>
      </p:pic>
      <p:pic>
        <p:nvPicPr>
          <p:cNvPr id="11" name="图片 10" descr="cd43f4a90f514db999bc83f162aa25c4 (1)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340995" y="3902710"/>
            <a:ext cx="3756660" cy="2533650"/>
          </a:xfrm>
          <a:prstGeom prst="rect">
            <a:avLst/>
          </a:prstGeom>
        </p:spPr>
      </p:pic>
      <p:pic>
        <p:nvPicPr>
          <p:cNvPr id="8" name="图片 7" descr="2264c2c6b80a4cdcbe27bbf42547581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14360" y="1014730"/>
            <a:ext cx="3818255" cy="2545715"/>
          </a:xfrm>
          <a:prstGeom prst="rect">
            <a:avLst/>
          </a:prstGeom>
        </p:spPr>
      </p:pic>
      <p:pic>
        <p:nvPicPr>
          <p:cNvPr id="5" name="图片 4" descr="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4242435" y="1014730"/>
            <a:ext cx="3810635" cy="2542540"/>
          </a:xfrm>
          <a:prstGeom prst="rect">
            <a:avLst/>
          </a:prstGeom>
        </p:spPr>
      </p:pic>
      <p:pic>
        <p:nvPicPr>
          <p:cNvPr id="4" name="图片 3" descr="3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339725" y="1033780"/>
            <a:ext cx="3752850" cy="2510155"/>
          </a:xfrm>
          <a:prstGeom prst="rect">
            <a:avLst/>
          </a:prstGeom>
        </p:spPr>
      </p:pic>
      <p:sp>
        <p:nvSpPr>
          <p:cNvPr id="22" name="文本框 21"/>
          <p:cNvSpPr txBox="1"/>
          <p:nvPr/>
        </p:nvSpPr>
        <p:spPr>
          <a:xfrm>
            <a:off x="514350" y="6463665"/>
            <a:ext cx="350456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</a:rPr>
              <a:t>广汽传奇够劲你就来</a:t>
            </a:r>
            <a:endParaRPr lang="zh-CN" altLang="en-US" sz="1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190640" y="3580448"/>
            <a:ext cx="357632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场地实景图</a:t>
            </a:r>
            <a:endParaRPr lang="zh-CN" sz="1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318410" y="3580448"/>
            <a:ext cx="364109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场地实景图</a:t>
            </a:r>
            <a:endParaRPr lang="zh-CN" altLang="en-US" sz="1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223885" y="6463665"/>
            <a:ext cx="390715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广汽传奇够劲你就来</a:t>
            </a:r>
            <a:endParaRPr lang="zh-CN" altLang="en-US" sz="120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294915" y="6463665"/>
            <a:ext cx="364109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广汽传奇够劲你就来</a:t>
            </a:r>
            <a:endParaRPr lang="zh-CN" altLang="en-US" sz="1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448085" y="3580448"/>
            <a:ext cx="362839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场地实景图</a:t>
            </a:r>
            <a:endParaRPr lang="en-US" altLang="zh-CN" sz="1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21.xml><?xml version="1.0" encoding="utf-8"?>
<p:tagLst xmlns:p="http://schemas.openxmlformats.org/presentationml/2006/main">
  <p:tag name="COMMONDATA" val="eyJoZGlkIjoiZWMzNTVlMTI5YThkMWMzZjQ1MzliM2IzMmJjOGRkNmYifQ=="/>
  <p:tag name="KSO_WPP_MARK_KEY" val="e6f34797-96dc-4e96-a2d5-416429aa730c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213</Words>
  <Application>WPS 演示</Application>
  <PresentationFormat>宽屏</PresentationFormat>
  <Paragraphs>21</Paragraphs>
  <Slides>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Office 主题​​</vt:lpstr>
      <vt:lpstr>惠州和畅 试驾场地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marlay</cp:lastModifiedBy>
  <cp:revision>303</cp:revision>
  <dcterms:created xsi:type="dcterms:W3CDTF">2019-06-19T02:08:00Z</dcterms:created>
  <dcterms:modified xsi:type="dcterms:W3CDTF">2023-10-16T06:51:20Z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2052-12.1.0.15066</vt:lpwstr>
  </property>
  <property fmtid="{D5CDD505-2E9C-101B-9397-08002B2CF9AE}" pid="3" name="ICV">
    <vt:lpwstr>F9A3CC92C1904D349E7047435F034C00</vt:lpwstr>
  </property>
</Properties>
</file>