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2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84" userDrawn="1">
          <p15:clr>
            <a:srgbClr val="A4A3A4"/>
          </p15:clr>
        </p15:guide>
        <p15:guide id="2" pos="270" userDrawn="1">
          <p15:clr>
            <a:srgbClr val="A4A3A4"/>
          </p15:clr>
        </p15:guide>
        <p15:guide id="3" pos="7445" userDrawn="1">
          <p15:clr>
            <a:srgbClr val="A4A3A4"/>
          </p15:clr>
        </p15:guide>
        <p15:guide id="4" orient="horz" pos="637" userDrawn="1">
          <p15:clr>
            <a:srgbClr val="A4A3A4"/>
          </p15:clr>
        </p15:guide>
        <p15:guide id="5" orient="horz" pos="3951" userDrawn="1">
          <p15:clr>
            <a:srgbClr val="A4A3A4"/>
          </p15:clr>
        </p15:guide>
        <p15:guide id="6" pos="2531" userDrawn="1">
          <p15:clr>
            <a:srgbClr val="A4A3A4"/>
          </p15:clr>
        </p15:guide>
        <p15:guide id="7" pos="51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484"/>
        <p:guide pos="270"/>
        <p:guide pos="7445"/>
        <p:guide orient="horz" pos="637"/>
        <p:guide orient="horz" pos="3951"/>
        <p:guide pos="2531"/>
        <p:guide pos="51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82270" y="1067435"/>
            <a:ext cx="11405235" cy="5790565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>
                <a:solidFill>
                  <a:schemeClr val="bg1"/>
                </a:solidFill>
              </a:rPr>
              <a:t>郑州超级马力</a:t>
            </a:r>
            <a:r>
              <a:rPr lang="en-US" altLang="zh-CN">
                <a:solidFill>
                  <a:schemeClr val="bg1"/>
                </a:solidFill>
              </a:rPr>
              <a:t> </a:t>
            </a:r>
            <a:r>
              <a:rPr>
                <a:solidFill>
                  <a:schemeClr val="bg1"/>
                </a:solidFill>
              </a:rPr>
              <a:t>试驾场地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0690" y="5396230"/>
            <a:ext cx="11346815" cy="1461770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28625" y="5904865"/>
            <a:ext cx="11285855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郑州超级马力试驾场地位于郑州市金水区，总占地面积36000㎡，空场长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70m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，宽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90m 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总面积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6300㎡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，赛道长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1.4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公里，宽10-12</a:t>
            </a:r>
            <a:r>
              <a:rPr lang="en-US" alt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m</a:t>
            </a:r>
            <a:r>
              <a:rPr lang="zh-CN" altLang="en-US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，可同时容纳30 辆车同场竞技。赛道拥有两条百米大直道和 15个高低速组合弯道，并配有夜间照明，场地设有双接待大厅新闻中心、贵宾包厢、餐厅饮品店更衣室儿童游乐园停车场和充电桩等设施。</a:t>
            </a:r>
            <a:endParaRPr lang="zh-CN" altLang="en-US"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 descr="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175625" y="1207770"/>
            <a:ext cx="3609975" cy="25419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53400" y="3943350"/>
            <a:ext cx="36658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场地面积：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空场：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9</a:t>
            </a:r>
            <a:r>
              <a:rPr lang="zh-CN" altLang="en-US" sz="1200">
                <a:latin typeface="+mn-ea"/>
                <a:cs typeface="+mn-ea"/>
                <a:sym typeface="+mn-ea"/>
              </a:rPr>
              <a:t>0</a:t>
            </a:r>
            <a:r>
              <a:rPr lang="en-US" altLang="zh-CN" sz="1200">
                <a:latin typeface="+mn-ea"/>
                <a:cs typeface="+mn-ea"/>
                <a:sym typeface="+mn-ea"/>
              </a:rPr>
              <a:t>m</a:t>
            </a:r>
            <a:r>
              <a:rPr lang="zh-CN" altLang="en-US" sz="1200">
                <a:latin typeface="+mn-ea"/>
                <a:cs typeface="+mn-ea"/>
                <a:sym typeface="+mn-ea"/>
              </a:rPr>
              <a:t>，宽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70m </a:t>
            </a:r>
            <a:r>
              <a:rPr lang="zh-CN" altLang="en-US" sz="1200">
                <a:latin typeface="+mn-ea"/>
                <a:cs typeface="+mn-ea"/>
                <a:sym typeface="+mn-ea"/>
              </a:rPr>
              <a:t>占地</a:t>
            </a:r>
            <a:r>
              <a:rPr lang="en-US" altLang="zh-CN" sz="1200">
                <a:latin typeface="+mn-ea"/>
                <a:cs typeface="+mn-ea"/>
                <a:sym typeface="+mn-ea"/>
              </a:rPr>
              <a:t>6300</a:t>
            </a:r>
            <a:r>
              <a:rPr sz="1200">
                <a:latin typeface="+mn-ea"/>
                <a:cs typeface="+mn-ea"/>
                <a:sym typeface="+mn-ea"/>
              </a:rPr>
              <a:t>㎡</a:t>
            </a:r>
            <a:r>
              <a:rPr lang="zh-CN" sz="1200">
                <a:latin typeface="+mn-ea"/>
                <a:cs typeface="+mn-ea"/>
                <a:sym typeface="+mn-ea"/>
              </a:rPr>
              <a:t>；</a:t>
            </a:r>
            <a:r>
              <a:rPr lang="zh-CN" altLang="en-US" sz="1200">
                <a:latin typeface="+mn-ea"/>
                <a:cs typeface="+mn-ea"/>
                <a:sym typeface="+mn-ea"/>
              </a:rPr>
              <a:t>赛道：长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1.4</a:t>
            </a:r>
            <a:r>
              <a:rPr lang="zh-CN" altLang="en-US" sz="1200">
                <a:latin typeface="+mn-ea"/>
                <a:cs typeface="+mn-ea"/>
                <a:sym typeface="+mn-ea"/>
              </a:rPr>
              <a:t>公里，宽10-12m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总面积</a:t>
            </a:r>
            <a:r>
              <a:rPr lang="en-US" altLang="zh-CN" sz="1200">
                <a:latin typeface="+mn-ea"/>
                <a:cs typeface="+mn-ea"/>
                <a:sym typeface="+mn-ea"/>
              </a:rPr>
              <a:t>16000</a:t>
            </a:r>
            <a:r>
              <a:rPr sz="1200">
                <a:latin typeface="+mn-ea"/>
                <a:cs typeface="+mn-ea"/>
                <a:sym typeface="+mn-ea"/>
              </a:rPr>
              <a:t>㎡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 </a:t>
            </a:r>
            <a:r>
              <a:rPr lang="zh-CN" altLang="en-US" sz="1200">
                <a:latin typeface="+mn-ea"/>
                <a:cs typeface="+mn-ea"/>
                <a:sym typeface="+mn-ea"/>
              </a:rPr>
              <a:t>方便接水</a:t>
            </a:r>
            <a:endParaRPr lang="zh-CN" altLang="en-US" sz="120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</a:rPr>
              <a:t>停车位</a:t>
            </a:r>
            <a:r>
              <a:rPr lang="en-US" altLang="zh-CN" sz="1200">
                <a:latin typeface="+mn-ea"/>
                <a:cs typeface="+mn-ea"/>
              </a:rPr>
              <a:t>  固定卫生间</a:t>
            </a:r>
            <a:endParaRPr lang="en-US" altLang="zh-CN" sz="1200">
              <a:latin typeface="+mn-ea"/>
              <a:cs typeface="+mn-ea"/>
            </a:endParaRPr>
          </a:p>
        </p:txBody>
      </p:sp>
      <p:pic>
        <p:nvPicPr>
          <p:cNvPr id="2" name="图片 1" descr="851f84dc142925fd11e1cceb633b61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011555"/>
            <a:ext cx="7407275" cy="52387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 descr="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8214360" y="3950335"/>
            <a:ext cx="3785235" cy="2444750"/>
          </a:xfrm>
          <a:prstGeom prst="rect">
            <a:avLst/>
          </a:prstGeom>
        </p:spPr>
      </p:pic>
      <p:pic>
        <p:nvPicPr>
          <p:cNvPr id="9" name="图片 8" descr="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237355" y="3940810"/>
            <a:ext cx="3808730" cy="2437765"/>
          </a:xfrm>
          <a:prstGeom prst="rect">
            <a:avLst/>
          </a:prstGeom>
        </p:spPr>
      </p:pic>
      <p:pic>
        <p:nvPicPr>
          <p:cNvPr id="8" name="图片 7" descr="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025" y="3950335"/>
            <a:ext cx="3774440" cy="2466340"/>
          </a:xfrm>
          <a:prstGeom prst="rect">
            <a:avLst/>
          </a:prstGeom>
        </p:spPr>
      </p:pic>
      <p:pic>
        <p:nvPicPr>
          <p:cNvPr id="7" name="图片 6" descr="60adac54c29a85bfd95d4a2f0cff67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235315" y="1011555"/>
            <a:ext cx="3750310" cy="2562860"/>
          </a:xfrm>
          <a:prstGeom prst="rect">
            <a:avLst/>
          </a:prstGeom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27025" y="1011555"/>
            <a:ext cx="3761105" cy="2545715"/>
          </a:xfrm>
          <a:prstGeom prst="rect">
            <a:avLst/>
          </a:prstGeom>
        </p:spPr>
      </p:pic>
      <p:pic>
        <p:nvPicPr>
          <p:cNvPr id="6" name="图片 5" descr="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234815" y="1011555"/>
            <a:ext cx="3807460" cy="2545715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514350" y="6463665"/>
            <a:ext cx="350456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宝马赛道日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90640" y="3580448"/>
            <a:ext cx="357632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宝马赛道日</a:t>
            </a:r>
            <a:endParaRPr 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410" y="3580448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23885" y="6463665"/>
            <a:ext cx="39071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294915" y="6463665"/>
            <a:ext cx="36410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zh-CN" altLang="en-US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48085" y="3580448"/>
            <a:ext cx="36283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场地实景图</a:t>
            </a:r>
            <a:endParaRPr lang="en-US" altLang="zh-CN" sz="12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COMMONDATA" val="eyJoZGlkIjoiZWMzNTVlMTI5YThkMWMzZjQ1MzliM2IzMmJjOGRkNmYifQ=="/>
  <p:tag name="KSO_WPP_MARK_KEY" val="e6f34797-96dc-4e96-a2d5-416429aa730c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306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郑州超级马力 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338</cp:revision>
  <dcterms:created xsi:type="dcterms:W3CDTF">2019-06-19T02:08:00Z</dcterms:created>
  <dcterms:modified xsi:type="dcterms:W3CDTF">2023-12-26T06:22:44Z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F9A3CC92C1904D349E7047435F034C00</vt:lpwstr>
  </property>
</Properties>
</file>