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9" r:id="rId3"/>
    <p:sldId id="414" r:id="rId5"/>
    <p:sldId id="423" r:id="rId6"/>
    <p:sldId id="422" r:id="rId7"/>
  </p:sldIdLst>
  <p:sldSz cx="12192000" cy="6858000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1" orient="horz" pos="2475" userDrawn="1">
          <p15:clr>
            <a:srgbClr val="A4A3A4"/>
          </p15:clr>
        </p15:guide>
        <p15:guide id="2" pos="282" userDrawn="1">
          <p15:clr>
            <a:srgbClr val="A4A3A4"/>
          </p15:clr>
        </p15:guide>
        <p15:guide id="3" pos="7412" userDrawn="1">
          <p15:clr>
            <a:srgbClr val="A4A3A4"/>
          </p15:clr>
        </p15:guide>
        <p15:guide id="4" orient="horz" pos="647" userDrawn="1">
          <p15:clr>
            <a:srgbClr val="A4A3A4"/>
          </p15:clr>
        </p15:guide>
        <p15:guide id="5" orient="horz" pos="3951" userDrawn="1">
          <p15:clr>
            <a:srgbClr val="A4A3A4"/>
          </p15:clr>
        </p15:guide>
        <p15:guide id="6" pos="2531" userDrawn="1">
          <p15:clr>
            <a:srgbClr val="A4A3A4"/>
          </p15:clr>
        </p15:guide>
        <p15:guide id="7" pos="5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  <p:guide orient="horz" pos="2475"/>
        <p:guide pos="282"/>
        <p:guide pos="7412"/>
        <p:guide orient="horz" pos="647"/>
        <p:guide orient="horz" pos="3951"/>
        <p:guide pos="2531"/>
        <p:guide pos="51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24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3" Type="http://schemas.openxmlformats.org/officeDocument/2006/relationships/image" Target="../media/image5.jpeg"/><Relationship Id="rId2" Type="http://schemas.openxmlformats.org/officeDocument/2006/relationships/tags" Target="../tags/tag19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1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3.xml"/><Relationship Id="rId7" Type="http://schemas.openxmlformats.org/officeDocument/2006/relationships/image" Target="../media/image11.png"/><Relationship Id="rId6" Type="http://schemas.openxmlformats.org/officeDocument/2006/relationships/tags" Target="../tags/tag22.xml"/><Relationship Id="rId5" Type="http://schemas.openxmlformats.org/officeDocument/2006/relationships/image" Target="../media/image10.jpeg"/><Relationship Id="rId4" Type="http://schemas.openxmlformats.org/officeDocument/2006/relationships/image" Target="../media/image5.jpeg"/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7"/>
          <p:cNvPicPr>
            <a:picLocks noChangeAspect="1"/>
          </p:cNvPicPr>
          <p:nvPr/>
        </p:nvPicPr>
        <p:blipFill>
          <a:blip r:embed="rId1"/>
          <a:srcRect t="13030" b="18850"/>
          <a:stretch>
            <a:fillRect/>
          </a:stretch>
        </p:blipFill>
        <p:spPr>
          <a:xfrm>
            <a:off x="440690" y="1045210"/>
            <a:ext cx="11325860" cy="581279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>
                <a:solidFill>
                  <a:schemeClr val="bg1"/>
                </a:solidFill>
              </a:rPr>
              <a:t>上海虹桥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>
                <a:solidFill>
                  <a:schemeClr val="bg1"/>
                </a:solidFill>
              </a:rPr>
              <a:t>试驾场地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440690" y="5396230"/>
            <a:ext cx="11346815" cy="1461770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28625" y="5904865"/>
            <a:ext cx="1128585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上海虹桥试驾场地，位于上海国家会展中心东侧，场地可用区域为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块，常用场地为北侧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P5</a:t>
            </a:r>
            <a:r>
              <a:rPr lang="zh-CN" alt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停车场和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P8</a:t>
            </a:r>
            <a:r>
              <a:rPr lang="zh-CN" alt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停车场，场地位置优越，均为水泥硬化的封闭场地。可用于举办汽车赛事、试乘试驾活动、汽车性能测试及驾控培训，新车发布会等大型活动。</a:t>
            </a:r>
            <a:endParaRPr lang="zh-CN" altLang="en-US"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8153400" y="3943350"/>
            <a:ext cx="36658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</a:t>
            </a:r>
            <a:endParaRPr lang="zh-CN" altLang="en-US" sz="1200" b="1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</a:rPr>
              <a:t>场地面积：</a:t>
            </a:r>
            <a:r>
              <a:rPr lang="en-US" altLang="zh-CN" sz="1200">
                <a:latin typeface="+mn-ea"/>
                <a:cs typeface="+mn-ea"/>
              </a:rPr>
              <a:t>P5</a:t>
            </a:r>
            <a:r>
              <a:rPr lang="zh-CN" altLang="en-US" sz="1200">
                <a:latin typeface="+mn-ea"/>
                <a:cs typeface="+mn-ea"/>
              </a:rPr>
              <a:t>停车场</a:t>
            </a:r>
            <a:r>
              <a:rPr lang="en-US" altLang="zh-CN" sz="1200">
                <a:latin typeface="+mn-ea"/>
                <a:cs typeface="+mn-ea"/>
              </a:rPr>
              <a:t> </a:t>
            </a:r>
            <a:r>
              <a:rPr lang="zh-CN" altLang="en-US" sz="1200">
                <a:latin typeface="+mn-ea"/>
                <a:cs typeface="+mn-ea"/>
              </a:rPr>
              <a:t>长</a:t>
            </a:r>
            <a:r>
              <a:rPr lang="en-US" altLang="zh-CN" sz="1200">
                <a:latin typeface="+mn-ea"/>
                <a:cs typeface="+mn-ea"/>
              </a:rPr>
              <a:t>476m </a:t>
            </a:r>
            <a:r>
              <a:rPr lang="zh-CN" altLang="en-US" sz="1200">
                <a:latin typeface="+mn-ea"/>
                <a:cs typeface="+mn-ea"/>
              </a:rPr>
              <a:t>最宽</a:t>
            </a:r>
            <a:r>
              <a:rPr lang="en-US" altLang="zh-CN" sz="1200">
                <a:latin typeface="+mn-ea"/>
                <a:cs typeface="+mn-ea"/>
              </a:rPr>
              <a:t>85m </a:t>
            </a:r>
            <a:r>
              <a:rPr lang="zh-CN" altLang="en-US" sz="1200">
                <a:latin typeface="+mn-ea"/>
                <a:cs typeface="+mn-ea"/>
              </a:rPr>
              <a:t>总面积约</a:t>
            </a:r>
            <a:r>
              <a:rPr lang="en-US" altLang="zh-CN" sz="1200">
                <a:latin typeface="+mn-ea"/>
                <a:cs typeface="+mn-ea"/>
              </a:rPr>
              <a:t>33000</a:t>
            </a:r>
            <a:r>
              <a:rPr lang="zh-CN" altLang="en-US" sz="1200">
                <a:latin typeface="+mn-ea"/>
                <a:cs typeface="+mn-ea"/>
              </a:rPr>
              <a:t>㎡</a:t>
            </a:r>
            <a:r>
              <a:rPr lang="en-US" altLang="zh-CN" sz="1200">
                <a:latin typeface="+mn-ea"/>
                <a:cs typeface="+mn-ea"/>
              </a:rPr>
              <a:t> </a:t>
            </a:r>
            <a:r>
              <a:rPr lang="zh-CN" altLang="en-US" sz="1200">
                <a:latin typeface="+mn-ea"/>
                <a:cs typeface="+mn-ea"/>
              </a:rPr>
              <a:t>水泥硬化</a:t>
            </a:r>
            <a:r>
              <a:rPr lang="en-US" altLang="zh-CN" sz="1200">
                <a:latin typeface="+mn-ea"/>
                <a:cs typeface="+mn-ea"/>
              </a:rPr>
              <a:t> </a:t>
            </a:r>
            <a:r>
              <a:rPr lang="zh-CN" altLang="en-US" sz="1200">
                <a:latin typeface="+mn-ea"/>
                <a:cs typeface="+mn-ea"/>
              </a:rPr>
              <a:t>全封闭</a:t>
            </a:r>
            <a:endParaRPr lang="en-US" altLang="zh-CN" sz="1200"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供电供水：</a:t>
            </a:r>
            <a:r>
              <a:rPr lang="en-US" altLang="zh-CN" sz="1200">
                <a:latin typeface="+mn-ea"/>
                <a:cs typeface="+mn-ea"/>
                <a:sym typeface="+mn-ea"/>
              </a:rPr>
              <a:t>380v/90kw </a:t>
            </a:r>
            <a:r>
              <a:rPr lang="zh-CN" altLang="en-US" sz="1200">
                <a:latin typeface="+mn-ea"/>
                <a:cs typeface="+mn-ea"/>
                <a:sym typeface="+mn-ea"/>
              </a:rPr>
              <a:t>方便接水</a:t>
            </a:r>
            <a:endParaRPr lang="zh-CN" altLang="en-US" sz="1200"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</a:rPr>
              <a:t>配套设施：</a:t>
            </a:r>
            <a:r>
              <a:rPr lang="zh-CN" altLang="en-US" sz="1200">
                <a:latin typeface="+mn-ea"/>
                <a:cs typeface="+mn-ea"/>
              </a:rPr>
              <a:t>停车位</a:t>
            </a:r>
            <a:r>
              <a:rPr lang="en-US" altLang="zh-CN" sz="1200">
                <a:latin typeface="+mn-ea"/>
                <a:cs typeface="+mn-ea"/>
              </a:rPr>
              <a:t> </a:t>
            </a:r>
            <a:endParaRPr lang="zh-CN" altLang="en-US" sz="1200">
              <a:latin typeface="+mn-ea"/>
              <a:cs typeface="+mn-ea"/>
            </a:endParaRPr>
          </a:p>
        </p:txBody>
      </p:sp>
      <p:pic>
        <p:nvPicPr>
          <p:cNvPr id="3" name="图片 2" descr="8ee66d45f50eca9d8ad10cc319627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675" y="1433195"/>
            <a:ext cx="7385685" cy="4672330"/>
          </a:xfrm>
          <a:prstGeom prst="rect">
            <a:avLst/>
          </a:prstGeom>
        </p:spPr>
      </p:pic>
      <p:pic>
        <p:nvPicPr>
          <p:cNvPr id="6" name="图片 5" descr="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6869" b="4393"/>
          <a:stretch>
            <a:fillRect/>
          </a:stretch>
        </p:blipFill>
        <p:spPr>
          <a:xfrm>
            <a:off x="8239125" y="1025525"/>
            <a:ext cx="3537585" cy="23552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9"/>
          <p:cNvPicPr>
            <a:picLocks noChangeAspect="1"/>
          </p:cNvPicPr>
          <p:nvPr/>
        </p:nvPicPr>
        <p:blipFill>
          <a:blip r:embed="rId1"/>
          <a:srcRect t="6166"/>
          <a:stretch>
            <a:fillRect/>
          </a:stretch>
        </p:blipFill>
        <p:spPr>
          <a:xfrm>
            <a:off x="8195310" y="1027430"/>
            <a:ext cx="3589020" cy="2526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195945" y="3943350"/>
            <a:ext cx="362331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</a:t>
            </a:r>
            <a:endParaRPr lang="zh-CN" altLang="en-US" sz="1200" b="1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</a:rPr>
              <a:t>场地面积</a:t>
            </a:r>
            <a:r>
              <a:rPr lang="zh-CN" altLang="en-US" sz="1200">
                <a:latin typeface="+mn-ea"/>
                <a:cs typeface="+mn-ea"/>
              </a:rPr>
              <a:t>：</a:t>
            </a:r>
            <a:r>
              <a:rPr lang="en-US" altLang="zh-CN" sz="1200">
                <a:latin typeface="+mn-ea"/>
                <a:cs typeface="+mn-ea"/>
              </a:rPr>
              <a:t>A</a:t>
            </a:r>
            <a:r>
              <a:rPr lang="zh-CN" altLang="en-US" sz="1200">
                <a:latin typeface="+mn-ea"/>
                <a:cs typeface="+mn-ea"/>
              </a:rPr>
              <a:t>区为</a:t>
            </a:r>
            <a:r>
              <a:rPr lang="en-US" altLang="zh-CN" sz="1200">
                <a:latin typeface="+mn-ea"/>
                <a:cs typeface="+mn-ea"/>
              </a:rPr>
              <a:t>P7</a:t>
            </a:r>
            <a:r>
              <a:rPr lang="zh-CN" altLang="en-US" sz="1200">
                <a:latin typeface="+mn-ea"/>
                <a:cs typeface="+mn-ea"/>
              </a:rPr>
              <a:t>停车场，面积</a:t>
            </a:r>
            <a:r>
              <a:rPr lang="en-US" altLang="zh-CN" sz="1200">
                <a:latin typeface="+mn-ea"/>
                <a:cs typeface="+mn-ea"/>
              </a:rPr>
              <a:t>20000</a:t>
            </a:r>
            <a:r>
              <a:rPr lang="zh-CN" altLang="en-US" sz="1200">
                <a:latin typeface="+mn-ea"/>
                <a:cs typeface="+mn-ea"/>
              </a:rPr>
              <a:t>㎡；</a:t>
            </a:r>
            <a:br>
              <a:rPr lang="zh-CN" altLang="en-US" sz="1200">
                <a:latin typeface="+mn-ea"/>
                <a:cs typeface="+mn-ea"/>
              </a:rPr>
            </a:br>
            <a:r>
              <a:rPr lang="en-US" altLang="zh-CN" sz="1200">
                <a:latin typeface="+mn-ea"/>
                <a:cs typeface="+mn-ea"/>
              </a:rPr>
              <a:t>B</a:t>
            </a:r>
            <a:r>
              <a:rPr lang="zh-CN" altLang="en-US" sz="1200">
                <a:latin typeface="+mn-ea"/>
                <a:cs typeface="+mn-ea"/>
              </a:rPr>
              <a:t>区为</a:t>
            </a:r>
            <a:r>
              <a:rPr lang="en-US" altLang="zh-CN" sz="1200">
                <a:latin typeface="+mn-ea"/>
                <a:cs typeface="+mn-ea"/>
              </a:rPr>
              <a:t>P8</a:t>
            </a:r>
            <a:r>
              <a:rPr lang="zh-CN" altLang="en-US" sz="1200">
                <a:latin typeface="+mn-ea"/>
                <a:cs typeface="+mn-ea"/>
              </a:rPr>
              <a:t>停车场，面积</a:t>
            </a:r>
            <a:r>
              <a:rPr lang="en-US" altLang="zh-CN" sz="1200">
                <a:latin typeface="+mn-ea"/>
                <a:cs typeface="+mn-ea"/>
              </a:rPr>
              <a:t>30000</a:t>
            </a:r>
            <a:r>
              <a:rPr lang="zh-CN" altLang="en-US" sz="1200">
                <a:latin typeface="+mn-ea"/>
                <a:cs typeface="+mn-ea"/>
              </a:rPr>
              <a:t>㎡，水泥硬化</a:t>
            </a:r>
            <a:r>
              <a:rPr lang="en-US" altLang="zh-CN" sz="1200">
                <a:latin typeface="+mn-ea"/>
                <a:cs typeface="+mn-ea"/>
              </a:rPr>
              <a:t> </a:t>
            </a:r>
            <a:r>
              <a:rPr lang="zh-CN" altLang="en-US" sz="1200">
                <a:latin typeface="+mn-ea"/>
                <a:cs typeface="+mn-ea"/>
              </a:rPr>
              <a:t>全封闭</a:t>
            </a:r>
            <a:endParaRPr lang="en-US" altLang="zh-CN" sz="1200"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供电供水：</a:t>
            </a:r>
            <a:r>
              <a:rPr lang="en-US" altLang="zh-CN" sz="1200">
                <a:latin typeface="+mn-ea"/>
                <a:cs typeface="+mn-ea"/>
                <a:sym typeface="+mn-ea"/>
              </a:rPr>
              <a:t>380v/90kw </a:t>
            </a:r>
            <a:r>
              <a:rPr lang="zh-CN" altLang="en-US" sz="1200">
                <a:latin typeface="+mn-ea"/>
                <a:cs typeface="+mn-ea"/>
                <a:sym typeface="+mn-ea"/>
              </a:rPr>
              <a:t>方便接水</a:t>
            </a:r>
            <a:endParaRPr lang="zh-CN" altLang="en-US" sz="1200"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</a:rPr>
              <a:t>配套设施：</a:t>
            </a:r>
            <a:r>
              <a:rPr lang="zh-CN" altLang="en-US" sz="1200">
                <a:latin typeface="+mn-ea"/>
                <a:cs typeface="+mn-ea"/>
              </a:rPr>
              <a:t>停车位</a:t>
            </a:r>
            <a:r>
              <a:rPr lang="en-US" altLang="zh-CN" sz="1200">
                <a:latin typeface="+mn-ea"/>
                <a:cs typeface="+mn-ea"/>
              </a:rPr>
              <a:t> </a:t>
            </a:r>
            <a:r>
              <a:rPr lang="zh-CN" altLang="en-US" sz="1200">
                <a:latin typeface="+mn-ea"/>
                <a:cs typeface="+mn-ea"/>
              </a:rPr>
              <a:t>固定洗手间</a:t>
            </a:r>
            <a:endParaRPr lang="zh-CN" altLang="en-US" sz="1200">
              <a:latin typeface="+mn-ea"/>
              <a:cs typeface="+mn-ea"/>
            </a:endParaRPr>
          </a:p>
        </p:txBody>
      </p:sp>
      <p:pic>
        <p:nvPicPr>
          <p:cNvPr id="4" name="图片 3" descr="847928dd0f9d7a9d5a84ad7ab79e5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1207770"/>
            <a:ext cx="7114540" cy="50304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7"/>
          <p:cNvPicPr>
            <a:picLocks noChangeAspect="1"/>
          </p:cNvPicPr>
          <p:nvPr/>
        </p:nvPicPr>
        <p:blipFill>
          <a:blip r:embed="rId1"/>
          <a:srcRect t="13402"/>
          <a:stretch>
            <a:fillRect/>
          </a:stretch>
        </p:blipFill>
        <p:spPr>
          <a:xfrm>
            <a:off x="4253865" y="3947795"/>
            <a:ext cx="3790315" cy="2461895"/>
          </a:xfrm>
          <a:prstGeom prst="rect">
            <a:avLst/>
          </a:prstGeom>
        </p:spPr>
      </p:pic>
      <p:pic>
        <p:nvPicPr>
          <p:cNvPr id="8" name="图片 7" descr="9"/>
          <p:cNvPicPr>
            <a:picLocks noChangeAspect="1"/>
          </p:cNvPicPr>
          <p:nvPr/>
        </p:nvPicPr>
        <p:blipFill>
          <a:blip r:embed="rId2"/>
          <a:srcRect t="12062"/>
          <a:stretch>
            <a:fillRect/>
          </a:stretch>
        </p:blipFill>
        <p:spPr>
          <a:xfrm>
            <a:off x="327025" y="3928745"/>
            <a:ext cx="3789680" cy="2499995"/>
          </a:xfrm>
          <a:prstGeom prst="rect">
            <a:avLst/>
          </a:prstGeom>
        </p:spPr>
      </p:pic>
      <p:pic>
        <p:nvPicPr>
          <p:cNvPr id="7" name="图片 6" descr="8"/>
          <p:cNvPicPr>
            <a:picLocks noChangeAspect="1"/>
          </p:cNvPicPr>
          <p:nvPr/>
        </p:nvPicPr>
        <p:blipFill>
          <a:blip r:embed="rId3"/>
          <a:srcRect t="5700" b="5567"/>
          <a:stretch>
            <a:fillRect/>
          </a:stretch>
        </p:blipFill>
        <p:spPr>
          <a:xfrm>
            <a:off x="8215630" y="1026795"/>
            <a:ext cx="3802380" cy="2530475"/>
          </a:xfrm>
          <a:prstGeom prst="rect">
            <a:avLst/>
          </a:prstGeom>
        </p:spPr>
      </p:pic>
      <p:pic>
        <p:nvPicPr>
          <p:cNvPr id="6" name="图片 5" descr="4"/>
          <p:cNvPicPr>
            <a:picLocks noChangeAspect="1"/>
          </p:cNvPicPr>
          <p:nvPr/>
        </p:nvPicPr>
        <p:blipFill>
          <a:blip r:embed="rId4"/>
          <a:srcRect t="6869" b="4393"/>
          <a:stretch>
            <a:fillRect/>
          </a:stretch>
        </p:blipFill>
        <p:spPr>
          <a:xfrm>
            <a:off x="4244340" y="1021080"/>
            <a:ext cx="3796030" cy="252666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5"/>
          <a:srcRect t="4887" b="5294"/>
          <a:stretch>
            <a:fillRect/>
          </a:stretch>
        </p:blipFill>
        <p:spPr>
          <a:xfrm>
            <a:off x="327025" y="1026795"/>
            <a:ext cx="3742055" cy="252095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514350" y="6463665"/>
            <a:ext cx="35045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P7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停车场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90640" y="3580448"/>
            <a:ext cx="35763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P5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停车场</a:t>
            </a:r>
            <a:endParaRPr lang="zh-CN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18410" y="3580448"/>
            <a:ext cx="36410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P5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停车场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223885" y="6463665"/>
            <a:ext cx="39071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P8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停车场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94915" y="6463665"/>
            <a:ext cx="36410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P7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停车场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48085" y="3580448"/>
            <a:ext cx="36283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P5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停车场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充电桩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r="9208"/>
          <a:stretch>
            <a:fillRect/>
          </a:stretch>
        </p:blipFill>
        <p:spPr>
          <a:xfrm>
            <a:off x="8223885" y="3957955"/>
            <a:ext cx="3794125" cy="246062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4.xml><?xml version="1.0" encoding="utf-8"?>
<p:tagLst xmlns:p="http://schemas.openxmlformats.org/presentationml/2006/main">
  <p:tag name="COMMONDATA" val="eyJoZGlkIjoiZWMzNTVlMTI5YThkMWMzZjQ1MzliM2IzMmJjOGRkNmYifQ=="/>
  <p:tag name="KSO_WPP_MARK_KEY" val="e6f34797-96dc-4e96-a2d5-416429aa730c"/>
  <p:tag name="commondata" val="eyJoZGlkIjoiODc3ODQzMGUxZTBjYTBhNGRiMTVhNzE4MzhhYmZlNzM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</Words>
  <Application>WPS 演示</Application>
  <PresentationFormat>宽屏</PresentationFormat>
  <Paragraphs>26</Paragraphs>
  <Slides>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2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上海虹桥 试驾场地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王前程</cp:lastModifiedBy>
  <cp:revision>319</cp:revision>
  <dcterms:created xsi:type="dcterms:W3CDTF">2019-06-19T02:08:00Z</dcterms:created>
  <dcterms:modified xsi:type="dcterms:W3CDTF">2024-06-17T07:28:50Z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2052-12.1.0.17133</vt:lpwstr>
  </property>
  <property fmtid="{D5CDD505-2E9C-101B-9397-08002B2CF9AE}" pid="3" name="ICV">
    <vt:lpwstr>F9A3CC92C1904D349E7047435F034C00</vt:lpwstr>
  </property>
</Properties>
</file>