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15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127" userDrawn="1">
          <p15:clr>
            <a:srgbClr val="A4A3A4"/>
          </p15:clr>
        </p15:guide>
        <p15:guide id="2" pos="3862" userDrawn="1">
          <p15:clr>
            <a:srgbClr val="A4A3A4"/>
          </p15:clr>
        </p15:guide>
        <p15:guide id="4" pos="294" userDrawn="1">
          <p15:clr>
            <a:srgbClr val="A4A3A4"/>
          </p15:clr>
        </p15:guide>
        <p15:guide id="5" pos="7458" userDrawn="1">
          <p15:clr>
            <a:srgbClr val="A4A3A4"/>
          </p15:clr>
        </p15:guide>
        <p15:guide id="6" orient="horz" pos="636" userDrawn="1">
          <p15:clr>
            <a:srgbClr val="A4A3A4"/>
          </p15:clr>
        </p15:guide>
        <p15:guide id="7" orient="horz" pos="3382" userDrawn="1">
          <p15:clr>
            <a:srgbClr val="A4A3A4"/>
          </p15:clr>
        </p15:guide>
        <p15:guide id="8" orient="horz" pos="1038" userDrawn="1">
          <p15:clr>
            <a:srgbClr val="A4A3A4"/>
          </p15:clr>
        </p15:guide>
        <p15:guide id="14" pos="5224" userDrawn="1">
          <p15:clr>
            <a:srgbClr val="A4A3A4"/>
          </p15:clr>
        </p15:guide>
        <p15:guide id="10" orient="horz" pos="3080" userDrawn="1">
          <p15:clr>
            <a:srgbClr val="A4A3A4"/>
          </p15:clr>
        </p15:guide>
        <p15:guide id="11" orient="horz" pos="3524" userDrawn="1">
          <p15:clr>
            <a:srgbClr val="A4A3A4"/>
          </p15:clr>
        </p15:guide>
        <p15:guide id="13" pos="2501" userDrawn="1">
          <p15:clr>
            <a:srgbClr val="A4A3A4"/>
          </p15:clr>
        </p15:guide>
        <p15:guide id="16" orient="horz" pos="383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27"/>
        <p:guide pos="3862"/>
        <p:guide pos="294"/>
        <p:guide pos="7458"/>
        <p:guide orient="horz" pos="636"/>
        <p:guide orient="horz" pos="3382"/>
        <p:guide orient="horz" pos="1038"/>
        <p:guide pos="5224"/>
        <p:guide orient="horz" pos="3080"/>
        <p:guide orient="horz" pos="3524"/>
        <p:guide pos="2501"/>
        <p:guide orient="horz" pos="383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464185" y="1012190"/>
            <a:ext cx="11353800" cy="584581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 rot="10800000">
            <a:off x="492760" y="5369560"/>
            <a:ext cx="11325860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87680" y="1012190"/>
            <a:ext cx="11343640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558165" y="1009650"/>
            <a:ext cx="11236325" cy="635000"/>
          </a:xfrm>
        </p:spPr>
        <p:txBody>
          <a:bodyPr/>
          <a:p>
            <a:r>
              <a:rPr lang="zh-CN" altLang="en-US" sz="2800">
                <a:solidFill>
                  <a:schemeClr val="bg1"/>
                </a:solidFill>
              </a:rPr>
              <a:t>北京昌平卡丁车</a:t>
            </a:r>
            <a:r>
              <a:rPr lang="en-US" altLang="zh-CN" sz="2800">
                <a:solidFill>
                  <a:schemeClr val="bg1"/>
                </a:solidFill>
              </a:rPr>
              <a:t> </a:t>
            </a:r>
            <a:r>
              <a:rPr lang="zh-CN" altLang="en-US" sz="2800">
                <a:solidFill>
                  <a:schemeClr val="bg1"/>
                </a:solidFill>
              </a:rPr>
              <a:t>试驾场地</a:t>
            </a:r>
            <a:endParaRPr lang="zh-CN" altLang="en-US" sz="2800">
              <a:solidFill>
                <a:schemeClr val="bg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92125" y="5841365"/>
            <a:ext cx="11325860" cy="10134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>
              <a:lnSpc>
                <a:spcPct val="150000"/>
              </a:lnSpc>
            </a:pPr>
            <a:r>
              <a:rPr lang="zh-CN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北京昌平卡丁车试驾场地，位于北京市昌平区，场地长</a:t>
            </a:r>
            <a:r>
              <a:rPr lang="en-US" altLang="zh-CN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100</a:t>
            </a:r>
            <a:r>
              <a:rPr lang="zh-CN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米，宽</a:t>
            </a:r>
            <a:r>
              <a:rPr lang="en-US" altLang="zh-CN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70</a:t>
            </a:r>
            <a:r>
              <a:rPr lang="zh-CN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米，总面积约</a:t>
            </a:r>
            <a:r>
              <a:rPr lang="en-US" altLang="zh-CN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7000</a:t>
            </a:r>
            <a:r>
              <a:rPr lang="zh-CN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平米，全柏油封闭路段，配套有室内休息大厅，适合汽车试乘试驾、媒体测试等</a:t>
            </a:r>
            <a:r>
              <a:rPr lang="zh-CN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活动。</a:t>
            </a:r>
            <a:endParaRPr lang="zh-CN" altLang="en-US" sz="1200" b="1" spc="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" name="文本框 7"/>
          <p:cNvSpPr txBox="1"/>
          <p:nvPr/>
        </p:nvSpPr>
        <p:spPr>
          <a:xfrm>
            <a:off x="8004175" y="3586480"/>
            <a:ext cx="3813810" cy="20085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场地费用：</a:t>
            </a:r>
            <a:r>
              <a:rPr lang="en-US" altLang="zh-CN" sz="1200" b="1">
                <a:solidFill>
                  <a:schemeClr val="accent2">
                    <a:lumMod val="75000"/>
                  </a:schemeClr>
                </a:solidFill>
                <a:effectLst/>
                <a:latin typeface="+mn-ea"/>
                <a:cs typeface="+mn-ea"/>
                <a:sym typeface="+mn-ea"/>
              </a:rPr>
              <a:t>3</a:t>
            </a:r>
            <a:r>
              <a:rPr lang="zh-CN" altLang="en-US" sz="1200" b="1">
                <a:solidFill>
                  <a:schemeClr val="accent2">
                    <a:lumMod val="75000"/>
                  </a:schemeClr>
                </a:solidFill>
                <a:effectLst/>
                <a:latin typeface="+mn-ea"/>
                <a:cs typeface="+mn-ea"/>
                <a:sym typeface="+mn-ea"/>
              </a:rPr>
              <a:t>万/天</a:t>
            </a:r>
            <a:endParaRPr lang="zh-CN" altLang="en-US" sz="1200" b="1">
              <a:solidFill>
                <a:schemeClr val="tx1"/>
              </a:solidFill>
              <a:effectLst/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lang="en-US" altLang="zh-CN" sz="1200">
                <a:latin typeface="+mn-ea"/>
                <a:cs typeface="+mn-ea"/>
                <a:sym typeface="+mn-ea"/>
              </a:rPr>
              <a:t>场地长100米，宽70米，总面积约7000平米，全柏油封闭路段</a:t>
            </a:r>
            <a:endParaRPr lang="zh-CN"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380V/100kw</a:t>
            </a: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 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方便接水</a:t>
            </a:r>
            <a:endParaRPr lang="zh-CN" altLang="en-US" sz="1200" b="1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1200">
                <a:latin typeface="+mn-ea"/>
                <a:cs typeface="+mn-ea"/>
                <a:sym typeface="+mn-ea"/>
              </a:rPr>
              <a:t>固定洗手间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zh-CN" altLang="en-US" sz="1200">
                <a:latin typeface="+mn-ea"/>
                <a:cs typeface="+mn-ea"/>
                <a:sym typeface="+mn-ea"/>
              </a:rPr>
              <a:t>室内休息室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  <p:pic>
        <p:nvPicPr>
          <p:cNvPr id="4" name="图片 3" descr="北京昌平卡丁车试驾场地-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6725" y="1009650"/>
            <a:ext cx="7287260" cy="515493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004175" y="1009650"/>
            <a:ext cx="3836670" cy="26035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/>
        </p:nvSpPr>
        <p:spPr>
          <a:xfrm>
            <a:off x="1280160" y="3425190"/>
            <a:ext cx="19050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/>
              <a:t>场地实景图</a:t>
            </a:r>
            <a:endParaRPr lang="zh-CN" sz="1200"/>
          </a:p>
        </p:txBody>
      </p:sp>
      <p:sp>
        <p:nvSpPr>
          <p:cNvPr id="11" name="文本框 10"/>
          <p:cNvSpPr txBox="1"/>
          <p:nvPr/>
        </p:nvSpPr>
        <p:spPr>
          <a:xfrm>
            <a:off x="5207000" y="3425190"/>
            <a:ext cx="19050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sym typeface="+mn-ea"/>
              </a:rPr>
              <a:t>场地实景图</a:t>
            </a:r>
            <a:endParaRPr lang="zh-CN" altLang="en-US" sz="1200"/>
          </a:p>
        </p:txBody>
      </p:sp>
      <p:sp>
        <p:nvSpPr>
          <p:cNvPr id="12" name="文本框 11"/>
          <p:cNvSpPr txBox="1"/>
          <p:nvPr/>
        </p:nvSpPr>
        <p:spPr>
          <a:xfrm>
            <a:off x="9114790" y="3425190"/>
            <a:ext cx="19050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sym typeface="+mn-ea"/>
              </a:rPr>
              <a:t>场地实景图</a:t>
            </a:r>
            <a:endParaRPr lang="zh-CN" altLang="en-US" sz="1200"/>
          </a:p>
        </p:txBody>
      </p:sp>
      <p:sp>
        <p:nvSpPr>
          <p:cNvPr id="16" name="文本框 15"/>
          <p:cNvSpPr txBox="1"/>
          <p:nvPr/>
        </p:nvSpPr>
        <p:spPr>
          <a:xfrm>
            <a:off x="1280160" y="6182995"/>
            <a:ext cx="19050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sym typeface="+mn-ea"/>
              </a:rPr>
              <a:t>场地实景图</a:t>
            </a:r>
            <a:endParaRPr lang="zh-CN" altLang="en-US" sz="1200"/>
          </a:p>
        </p:txBody>
      </p:sp>
      <p:sp>
        <p:nvSpPr>
          <p:cNvPr id="17" name="文本框 16"/>
          <p:cNvSpPr txBox="1"/>
          <p:nvPr/>
        </p:nvSpPr>
        <p:spPr>
          <a:xfrm>
            <a:off x="5207000" y="6182995"/>
            <a:ext cx="19050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sym typeface="+mn-ea"/>
              </a:rPr>
              <a:t>场地实景图</a:t>
            </a:r>
            <a:endParaRPr lang="zh-CN" altLang="en-US" sz="1200"/>
          </a:p>
        </p:txBody>
      </p:sp>
      <p:sp>
        <p:nvSpPr>
          <p:cNvPr id="18" name="文本框 17"/>
          <p:cNvSpPr txBox="1"/>
          <p:nvPr/>
        </p:nvSpPr>
        <p:spPr>
          <a:xfrm>
            <a:off x="9086215" y="6182995"/>
            <a:ext cx="19050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sym typeface="+mn-ea"/>
              </a:rPr>
              <a:t>场地实景图</a:t>
            </a:r>
            <a:endParaRPr lang="zh-CN" altLang="en-US" sz="12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104640" y="1009650"/>
            <a:ext cx="4046220" cy="237617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104640" y="3693795"/>
            <a:ext cx="4055110" cy="23914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293735" y="3700780"/>
            <a:ext cx="3547110" cy="23850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66725" y="3693795"/>
            <a:ext cx="3504565" cy="239141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293735" y="1009650"/>
            <a:ext cx="3547110" cy="236664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66090" y="1009650"/>
            <a:ext cx="3495675" cy="236664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commondata" val="eyJoZGlkIjoiODc3ODQzMGUxZTBjYTBhNGRiMTVhNzE4MzhhYmZlNzM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208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2" baseType="lpstr">
      <vt:lpstr>Arial</vt:lpstr>
      <vt:lpstr>宋体</vt:lpstr>
      <vt:lpstr>Wingdings</vt:lpstr>
      <vt:lpstr>微软雅黑</vt:lpstr>
      <vt:lpstr>Wingdings</vt:lpstr>
      <vt:lpstr>Times New Roman</vt:lpstr>
      <vt:lpstr>Arial Unicode MS</vt:lpstr>
      <vt:lpstr>Calibri</vt:lpstr>
      <vt:lpstr>Office 主题​​</vt:lpstr>
      <vt:lpstr>北京昌平卡丁车 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海燕不会长心</cp:lastModifiedBy>
  <cp:revision>237</cp:revision>
  <dcterms:created xsi:type="dcterms:W3CDTF">2019-06-19T02:08:00Z</dcterms:created>
  <dcterms:modified xsi:type="dcterms:W3CDTF">2025-05-16T08:19:20Z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2052-12.1.0.20784</vt:lpwstr>
  </property>
  <property fmtid="{D5CDD505-2E9C-101B-9397-08002B2CF9AE}" pid="3" name="ICV">
    <vt:lpwstr>3E3BD9E98B624B108D4A6BD97F7593CE_12</vt:lpwstr>
  </property>
</Properties>
</file>