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28" r:id="rId3"/>
    <p:sldId id="434" r:id="rId4"/>
    <p:sldId id="437" r:id="rId5"/>
    <p:sldId id="439" r:id="rId6"/>
    <p:sldId id="438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227" userDrawn="1">
          <p15:clr>
            <a:srgbClr val="A4A3A4"/>
          </p15:clr>
        </p15:guide>
        <p15:guide id="2" pos="118" userDrawn="1">
          <p15:clr>
            <a:srgbClr val="A4A3A4"/>
          </p15:clr>
        </p15:guide>
        <p15:guide id="3" pos="7484" userDrawn="1">
          <p15:clr>
            <a:srgbClr val="A4A3A4"/>
          </p15:clr>
        </p15:guide>
        <p15:guide id="4" orient="horz" pos="637" userDrawn="1">
          <p15:clr>
            <a:srgbClr val="A4A3A4"/>
          </p15:clr>
        </p15:guide>
        <p15:guide id="5" orient="horz" pos="3934" userDrawn="1">
          <p15:clr>
            <a:srgbClr val="A4A3A4"/>
          </p15:clr>
        </p15:guide>
        <p15:guide id="6" pos="5066" userDrawn="1">
          <p15:clr>
            <a:srgbClr val="A4A3A4"/>
          </p15:clr>
        </p15:guide>
        <p15:guide id="7" pos="24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zh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227"/>
        <p:guide pos="118"/>
        <p:guide pos="7484"/>
        <p:guide orient="horz" pos="637"/>
        <p:guide orient="horz" pos="3934"/>
        <p:guide pos="5066"/>
        <p:guide pos="2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30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6.jpeg"/><Relationship Id="rId7" Type="http://schemas.openxmlformats.org/officeDocument/2006/relationships/tags" Target="../tags/tag26.xml"/><Relationship Id="rId6" Type="http://schemas.openxmlformats.org/officeDocument/2006/relationships/image" Target="../media/image15.jpeg"/><Relationship Id="rId5" Type="http://schemas.openxmlformats.org/officeDocument/2006/relationships/tags" Target="../tags/tag25.xml"/><Relationship Id="rId4" Type="http://schemas.openxmlformats.org/officeDocument/2006/relationships/image" Target="../media/image14.jpeg"/><Relationship Id="rId3" Type="http://schemas.openxmlformats.org/officeDocument/2006/relationships/tags" Target="../tags/tag24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9.xml"/><Relationship Id="rId12" Type="http://schemas.openxmlformats.org/officeDocument/2006/relationships/image" Target="../media/image18.jpeg"/><Relationship Id="rId11" Type="http://schemas.openxmlformats.org/officeDocument/2006/relationships/tags" Target="../tags/tag28.xml"/><Relationship Id="rId10" Type="http://schemas.openxmlformats.org/officeDocument/2006/relationships/image" Target="../media/image17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shizhan\Desktop\新建文件夹\朝阳公园中国尊.jpg朝阳公园中国尊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0210" y="887095"/>
            <a:ext cx="11330940" cy="59893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08940" y="5371465"/>
            <a:ext cx="11332845" cy="150558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0210" y="5911215"/>
            <a:ext cx="11331575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北京朝阳公园试驾场地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位于北京CBD商务区，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市区内唯一柏油硬化汽车试驾场地。全封闭，绿化及现代化建筑风格，紧邻机场高速入口距首都机场15分钟车程，距离地铁站800米，是北京市四环以内最大的城市公园。提供专业级供电供水，充电桩，可搭建篷房，配有消防安保措施，铁马，防撞桶，桩桶、模拟道具广告板物料等，拥有职业车手教练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9c1b2584c851c9d2738f6448c5ac5b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61" r="1233" b="292"/>
          <a:stretch>
            <a:fillRect/>
          </a:stretch>
        </p:blipFill>
        <p:spPr>
          <a:xfrm>
            <a:off x="8137525" y="1329690"/>
            <a:ext cx="3754755" cy="260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2275" y="3962400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试驾场地6万/天 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全地形越野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sz="1200">
                <a:latin typeface="+mn-ea"/>
                <a:cs typeface="+mn-ea"/>
                <a:sym typeface="+mn-ea"/>
              </a:rPr>
              <a:t>长</a:t>
            </a:r>
            <a:r>
              <a:rPr lang="en-US" sz="1200">
                <a:latin typeface="+mn-ea"/>
                <a:cs typeface="+mn-ea"/>
                <a:sym typeface="+mn-ea"/>
              </a:rPr>
              <a:t>3</a:t>
            </a:r>
            <a:r>
              <a:rPr sz="1200">
                <a:latin typeface="+mn-ea"/>
                <a:cs typeface="+mn-ea"/>
                <a:sym typeface="+mn-ea"/>
              </a:rPr>
              <a:t>00m 宽</a:t>
            </a:r>
            <a:r>
              <a:rPr lang="en-US" sz="1200">
                <a:latin typeface="+mn-ea"/>
                <a:cs typeface="+mn-ea"/>
                <a:sym typeface="+mn-ea"/>
              </a:rPr>
              <a:t>7</a:t>
            </a:r>
            <a:r>
              <a:rPr sz="1200">
                <a:latin typeface="+mn-ea"/>
                <a:cs typeface="+mn-ea"/>
                <a:sym typeface="+mn-ea"/>
              </a:rPr>
              <a:t>0m 面积为</a:t>
            </a:r>
            <a:r>
              <a:rPr lang="en-US" sz="1200">
                <a:latin typeface="+mn-ea"/>
                <a:cs typeface="+mn-ea"/>
                <a:sym typeface="+mn-ea"/>
              </a:rPr>
              <a:t>20</a:t>
            </a:r>
            <a:r>
              <a:rPr sz="1200">
                <a:latin typeface="+mn-ea"/>
                <a:cs typeface="+mn-ea"/>
                <a:sym typeface="+mn-ea"/>
              </a:rPr>
              <a:t>000㎡  </a:t>
            </a:r>
            <a:r>
              <a:rPr lang="zh-CN" sz="1200">
                <a:latin typeface="+mn-ea"/>
                <a:cs typeface="+mn-ea"/>
                <a:sym typeface="+mn-ea"/>
              </a:rPr>
              <a:t>柏油硬化场地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全地形越野</a:t>
            </a:r>
            <a:r>
              <a:rPr lang="zh-CN" altLang="en-US" sz="1200">
                <a:latin typeface="+mn-ea"/>
                <a:cs typeface="+mn-ea"/>
                <a:sym typeface="+mn-ea"/>
              </a:rPr>
              <a:t>总面积</a:t>
            </a:r>
            <a:r>
              <a:rPr lang="en-US" altLang="zh-CN" sz="1200">
                <a:latin typeface="+mn-ea"/>
                <a:cs typeface="+mn-ea"/>
                <a:sym typeface="+mn-ea"/>
              </a:rPr>
              <a:t>4000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全封闭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sz="1200"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latin typeface="+mn-ea"/>
                <a:cs typeface="+mn-ea"/>
                <a:sym typeface="+mn-ea"/>
              </a:rPr>
              <a:t>300</a:t>
            </a:r>
            <a:r>
              <a:rPr sz="1200">
                <a:latin typeface="+mn-ea"/>
                <a:cs typeface="+mn-ea"/>
                <a:sym typeface="+mn-ea"/>
              </a:rPr>
              <a:t>kw </a:t>
            </a:r>
            <a:r>
              <a:rPr sz="1200">
                <a:latin typeface="+mn-ea"/>
                <a:cs typeface="+mn-ea"/>
                <a:sym typeface="+mn-ea"/>
              </a:rPr>
              <a:t>10组电动车充电桩 </a:t>
            </a:r>
            <a:r>
              <a:rPr sz="1200">
                <a:latin typeface="+mn-ea"/>
                <a:cs typeface="+mn-ea"/>
                <a:sym typeface="+mn-ea"/>
              </a:rPr>
              <a:t>方便接水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停车位 </a:t>
            </a:r>
            <a:r>
              <a:rPr lang="zh-CN" sz="1200">
                <a:latin typeface="+mn-ea"/>
                <a:cs typeface="+mn-ea"/>
                <a:sym typeface="+mn-ea"/>
              </a:rPr>
              <a:t>固定洗手间 </a:t>
            </a:r>
            <a:r>
              <a:rPr lang="zh-CN" sz="1200">
                <a:latin typeface="+mn-ea"/>
                <a:cs typeface="+mn-ea"/>
                <a:sym typeface="+mn-ea"/>
              </a:rPr>
              <a:t>夜间照明 </a:t>
            </a:r>
            <a:r>
              <a:rPr lang="en-US" altLang="zh-CN" sz="1200">
                <a:latin typeface="+mn-ea"/>
                <a:cs typeface="+mn-ea"/>
                <a:sym typeface="+mn-ea"/>
              </a:rPr>
              <a:t>WIFI</a:t>
            </a:r>
            <a:r>
              <a:rPr lang="zh-CN" altLang="en-US" sz="1200">
                <a:latin typeface="+mn-ea"/>
                <a:cs typeface="+mn-ea"/>
                <a:sym typeface="+mn-ea"/>
              </a:rPr>
              <a:t>覆盖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 descr="北京朝阳公园试驾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002665"/>
            <a:ext cx="7767955" cy="5492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/>
          <p:nvPr/>
        </p:nvPicPr>
        <p:blipFill>
          <a:blip r:embed="rId1"/>
          <a:srcRect t="671" b="6451"/>
          <a:stretch>
            <a:fillRect/>
          </a:stretch>
        </p:blipFill>
        <p:spPr>
          <a:xfrm>
            <a:off x="443230" y="1090930"/>
            <a:ext cx="3711600" cy="2322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rcRect l="2339" r="8405" b="1828"/>
          <a:stretch>
            <a:fillRect/>
          </a:stretch>
        </p:blipFill>
        <p:spPr>
          <a:xfrm>
            <a:off x="8114030" y="3843655"/>
            <a:ext cx="3711600" cy="2322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/>
          <a:srcRect t="7989"/>
          <a:stretch>
            <a:fillRect/>
          </a:stretch>
        </p:blipFill>
        <p:spPr>
          <a:xfrm>
            <a:off x="4271645" y="3841115"/>
            <a:ext cx="3711600" cy="2322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t="7311"/>
          <a:stretch>
            <a:fillRect/>
          </a:stretch>
        </p:blipFill>
        <p:spPr>
          <a:xfrm>
            <a:off x="441325" y="3853180"/>
            <a:ext cx="3711600" cy="232200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5"/>
          <a:srcRect b="5716"/>
          <a:stretch>
            <a:fillRect/>
          </a:stretch>
        </p:blipFill>
        <p:spPr>
          <a:xfrm>
            <a:off x="8129270" y="1081405"/>
            <a:ext cx="3711600" cy="2322000"/>
          </a:xfrm>
          <a:prstGeom prst="rect">
            <a:avLst/>
          </a:prstGeom>
        </p:spPr>
      </p:pic>
      <p:pic>
        <p:nvPicPr>
          <p:cNvPr id="2" name="图片 1" descr="C:\Users\shizhan\Desktop\ppt\朝阳公园1.jpg朝阳公园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86250" y="1097280"/>
            <a:ext cx="3711600" cy="2322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93495" y="3484880"/>
            <a:ext cx="1995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沃尔沃驾域全系试驾会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40800" y="3486150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路虎全地形驾探营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0" y="34785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大众汽车品牌ID. 车型深度体验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7795" y="6249035"/>
            <a:ext cx="1782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LEXUS雷克萨斯全新</a:t>
            </a:r>
            <a:endParaRPr sz="1200">
              <a:latin typeface="+mn-ea"/>
              <a:cs typeface="+mn-ea"/>
              <a:sym typeface="+mn-ea"/>
            </a:endParaRPr>
          </a:p>
          <a:p>
            <a:pPr algn="ctr"/>
            <a:r>
              <a:rPr sz="1200">
                <a:latin typeface="+mn-ea"/>
                <a:cs typeface="+mn-ea"/>
                <a:sym typeface="+mn-ea"/>
              </a:rPr>
              <a:t>纯电动UX300e</a:t>
            </a:r>
            <a:r>
              <a:rPr lang="zh-CN" sz="1200">
                <a:latin typeface="+mn-ea"/>
                <a:cs typeface="+mn-ea"/>
                <a:sym typeface="+mn-ea"/>
              </a:rPr>
              <a:t>试驾会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0965" y="634301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沃尔沃全系驾控体验日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3685" y="6296025"/>
            <a:ext cx="147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梅赛德斯-奔驰北区新生代寻城记</a:t>
            </a:r>
            <a:endParaRPr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shizhan\Desktop\越野朝阳公园.jpg越野朝阳公园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3068" y="867410"/>
            <a:ext cx="11296800" cy="59904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北京朝阳公园越野场地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625" y="5901055"/>
            <a:ext cx="11296650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北京朝阳公园越野场地，位于北京CBD商务区，北京市区内唯一全地形SUV越野场地，适合SUV车型性能测试，投放培训，媒体拍摄。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测试场地内设置：大驼峰、斜坡路、排骨路、炮弹坑、涉水路、砂石路等科目。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北京朝阳公园对标纽约中央公园，丰富原生态自然景观，将不同的地貌及自然生态环境相结合，体现SUV的各项性能。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qw/AppData/Local/Temp/picturescale_20210521142733/output_20210521142734.jpgoutput_20210521142734"/>
          <p:cNvPicPr/>
          <p:nvPr>
            <p:custDataLst>
              <p:tags r:id="rId1"/>
            </p:custDataLst>
          </p:nvPr>
        </p:nvPicPr>
        <p:blipFill>
          <a:blip r:embed="rId2"/>
          <a:srcRect t="2116"/>
          <a:stretch>
            <a:fillRect/>
          </a:stretch>
        </p:blipFill>
        <p:spPr>
          <a:xfrm>
            <a:off x="8114665" y="3858260"/>
            <a:ext cx="3711600" cy="2322000"/>
          </a:xfrm>
          <a:prstGeom prst="rect">
            <a:avLst/>
          </a:prstGeom>
        </p:spPr>
      </p:pic>
      <p:pic>
        <p:nvPicPr>
          <p:cNvPr id="19" name="图片 18" descr="12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325" y="3862705"/>
            <a:ext cx="3711600" cy="2322000"/>
          </a:xfrm>
          <a:prstGeom prst="rect">
            <a:avLst/>
          </a:prstGeom>
        </p:spPr>
      </p:pic>
      <p:pic>
        <p:nvPicPr>
          <p:cNvPr id="7" name="图片 6" descr="C:/Users/qw/AppData/Local/Temp/picturescale_20210521142627/output_20210521142628.jpgoutput_20210521142628"/>
          <p:cNvPicPr/>
          <p:nvPr>
            <p:custDataLst>
              <p:tags r:id="rId5"/>
            </p:custDataLst>
          </p:nvPr>
        </p:nvPicPr>
        <p:blipFill>
          <a:blip r:embed="rId6"/>
          <a:srcRect r="681" b="1713"/>
          <a:stretch>
            <a:fillRect/>
          </a:stretch>
        </p:blipFill>
        <p:spPr>
          <a:xfrm>
            <a:off x="4277995" y="3862705"/>
            <a:ext cx="3711600" cy="23220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l="3959" b="2737"/>
          <a:stretch>
            <a:fillRect/>
          </a:stretch>
        </p:blipFill>
        <p:spPr>
          <a:xfrm>
            <a:off x="441325" y="110013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9"/>
            </p:custDataLst>
          </p:nvPr>
        </p:nvPicPr>
        <p:blipFill>
          <a:blip r:embed="rId10"/>
          <a:srcRect t="4874" r="7017" b="2085"/>
          <a:stretch>
            <a:fillRect/>
          </a:stretch>
        </p:blipFill>
        <p:spPr>
          <a:xfrm>
            <a:off x="8131175" y="108489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1"/>
            </p:custDataLst>
          </p:nvPr>
        </p:nvPicPr>
        <p:blipFill>
          <a:blip r:embed="rId12"/>
          <a:srcRect l="2434" b="5763"/>
          <a:stretch>
            <a:fillRect/>
          </a:stretch>
        </p:blipFill>
        <p:spPr>
          <a:xfrm>
            <a:off x="4286250" y="1100455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178560" y="3380423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8255" y="6268085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场地实景图（枕木路）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44415" y="35039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上汽大众全新途昂对比试驾会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3190" y="6268085"/>
            <a:ext cx="1782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场地实景图（炮弹坑）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58910" y="626808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场地实景图（驼峰）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1725" y="3380423"/>
            <a:ext cx="250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UNIT_PLACING_PICTURE_USER_VIEWPORT" val="{&quot;height&quot;:2744,&quot;width&quot;:411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UNIT_PLACING_PICTURE_USER_VIEWPORT" val="{&quot;height&quot;:3608,&quot;width&quot;:5683}"/>
</p:tagLst>
</file>

<file path=ppt/tags/tag24.xml><?xml version="1.0" encoding="utf-8"?>
<p:tagLst xmlns:p="http://schemas.openxmlformats.org/presentationml/2006/main">
  <p:tag name="KSO_WM_UNIT_PLACING_PICTURE_USER_VIEWPORT" val="{&quot;height&quot;:3649,&quot;width&quot;:5821}"/>
</p:tagLst>
</file>

<file path=ppt/tags/tag25.xml><?xml version="1.0" encoding="utf-8"?>
<p:tagLst xmlns:p="http://schemas.openxmlformats.org/presentationml/2006/main">
  <p:tag name="KSO_WM_UNIT_PLACING_PICTURE_USER_VIEWPORT" val="{&quot;height&quot;:3619,&quot;width&quot;:5837}"/>
</p:tagLst>
</file>

<file path=ppt/tags/tag26.xml><?xml version="1.0" encoding="utf-8"?>
<p:tagLst xmlns:p="http://schemas.openxmlformats.org/presentationml/2006/main">
  <p:tag name="KSO_WM_UNIT_PLACING_PICTURE_USER_VIEWPORT" val="{&quot;height&quot;:3592,&quot;width&quot;:5847}"/>
</p:tagLst>
</file>

<file path=ppt/tags/tag27.xml><?xml version="1.0" encoding="utf-8"?>
<p:tagLst xmlns:p="http://schemas.openxmlformats.org/presentationml/2006/main">
  <p:tag name="KSO_WM_UNIT_PLACING_PICTURE_USER_VIEWPORT" val="{&quot;height&quot;:3570,&quot;width&quot;:5831}"/>
</p:tagLst>
</file>

<file path=ppt/tags/tag28.xml><?xml version="1.0" encoding="utf-8"?>
<p:tagLst xmlns:p="http://schemas.openxmlformats.org/presentationml/2006/main">
  <p:tag name="KSO_WM_UNIT_PLACING_PICTURE_USER_VIEWPORT" val="{&quot;height&quot;:3565,&quot;width&quot;:5653}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DOCER_TEMPLATE_OPEN_ONCE_MARK" val="1"/>
  <p:tag name="COMMONDATA" val="eyJoZGlkIjoiZWMzNTVlMTI5YThkMWMzZjQ1MzliM2IzMmJjOGRkNmYifQ=="/>
  <p:tag name="KSO_WPP_MARK_KEY" val="dd7b6335-c59f-4e85-9d9e-8c04db8c35d3"/>
  <p:tag name="commondata" val="eyJoZGlkIjoiODc3ODQzMGUxZTBjYTBhNGRiMTVhNzE4MzhhYmZlNzM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42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北京朝阳公园试驾场地</vt:lpstr>
      <vt:lpstr>PowerPoint 演示文稿</vt:lpstr>
      <vt:lpstr>PowerPoint 演示文稿</vt:lpstr>
      <vt:lpstr>北京朝阳公园越野场地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海燕不会长心</cp:lastModifiedBy>
  <cp:revision>320</cp:revision>
  <dcterms:created xsi:type="dcterms:W3CDTF">2019-06-19T02:08:00Z</dcterms:created>
  <dcterms:modified xsi:type="dcterms:W3CDTF">2025-06-17T01:06:01Z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D6513701F96949F38CB5A8052B37785C</vt:lpwstr>
  </property>
</Properties>
</file>